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77" r:id="rId3"/>
    <p:sldId id="279" r:id="rId4"/>
    <p:sldId id="281" r:id="rId5"/>
    <p:sldId id="282" r:id="rId6"/>
    <p:sldId id="283" r:id="rId7"/>
    <p:sldId id="296" r:id="rId8"/>
    <p:sldId id="297" r:id="rId9"/>
    <p:sldId id="298" r:id="rId10"/>
    <p:sldId id="284" r:id="rId11"/>
    <p:sldId id="299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63" r:id="rId22"/>
    <p:sldId id="301" r:id="rId23"/>
    <p:sldId id="302" r:id="rId24"/>
    <p:sldId id="300" r:id="rId25"/>
    <p:sldId id="311" r:id="rId26"/>
    <p:sldId id="312" r:id="rId27"/>
    <p:sldId id="313" r:id="rId28"/>
    <p:sldId id="309" r:id="rId29"/>
    <p:sldId id="314" r:id="rId30"/>
    <p:sldId id="315" r:id="rId31"/>
    <p:sldId id="316" r:id="rId32"/>
    <p:sldId id="317" r:id="rId33"/>
    <p:sldId id="318" r:id="rId34"/>
    <p:sldId id="306" r:id="rId35"/>
    <p:sldId id="319" r:id="rId36"/>
    <p:sldId id="310" r:id="rId37"/>
    <p:sldId id="303" r:id="rId38"/>
    <p:sldId id="304" r:id="rId39"/>
    <p:sldId id="305" r:id="rId40"/>
    <p:sldId id="265" r:id="rId41"/>
    <p:sldId id="307" r:id="rId42"/>
    <p:sldId id="266" r:id="rId43"/>
    <p:sldId id="268" r:id="rId44"/>
    <p:sldId id="269" r:id="rId45"/>
    <p:sldId id="272" r:id="rId46"/>
    <p:sldId id="273" r:id="rId47"/>
    <p:sldId id="274" r:id="rId48"/>
    <p:sldId id="275" r:id="rId49"/>
    <p:sldId id="308" r:id="rId50"/>
    <p:sldId id="320" r:id="rId51"/>
    <p:sldId id="321" r:id="rId52"/>
    <p:sldId id="322" r:id="rId53"/>
    <p:sldId id="323" r:id="rId54"/>
    <p:sldId id="324" r:id="rId55"/>
    <p:sldId id="325" r:id="rId56"/>
    <p:sldId id="326" r:id="rId57"/>
    <p:sldId id="327" r:id="rId58"/>
    <p:sldId id="328" r:id="rId59"/>
    <p:sldId id="329" r:id="rId60"/>
    <p:sldId id="330" r:id="rId61"/>
    <p:sldId id="331" r:id="rId62"/>
    <p:sldId id="332" r:id="rId63"/>
    <p:sldId id="333" r:id="rId64"/>
    <p:sldId id="334" r:id="rId65"/>
    <p:sldId id="335" r:id="rId66"/>
    <p:sldId id="336" r:id="rId67"/>
    <p:sldId id="337" r:id="rId68"/>
    <p:sldId id="338" r:id="rId69"/>
    <p:sldId id="339" r:id="rId70"/>
    <p:sldId id="340" r:id="rId71"/>
    <p:sldId id="342" r:id="rId72"/>
    <p:sldId id="341" r:id="rId73"/>
    <p:sldId id="343" r:id="rId74"/>
    <p:sldId id="344" r:id="rId75"/>
    <p:sldId id="345" r:id="rId76"/>
    <p:sldId id="346" r:id="rId77"/>
    <p:sldId id="347" r:id="rId78"/>
    <p:sldId id="348" r:id="rId79"/>
    <p:sldId id="349" r:id="rId80"/>
    <p:sldId id="256" r:id="rId81"/>
    <p:sldId id="257" r:id="rId82"/>
    <p:sldId id="258" r:id="rId83"/>
    <p:sldId id="260" r:id="rId84"/>
    <p:sldId id="351" r:id="rId85"/>
    <p:sldId id="350" r:id="rId86"/>
    <p:sldId id="352" r:id="rId87"/>
    <p:sldId id="353" r:id="rId88"/>
    <p:sldId id="354" r:id="rId89"/>
    <p:sldId id="355" r:id="rId90"/>
    <p:sldId id="365" r:id="rId91"/>
    <p:sldId id="366" r:id="rId92"/>
    <p:sldId id="367" r:id="rId93"/>
    <p:sldId id="369" r:id="rId94"/>
    <p:sldId id="356" r:id="rId95"/>
    <p:sldId id="357" r:id="rId96"/>
    <p:sldId id="368" r:id="rId97"/>
    <p:sldId id="363" r:id="rId98"/>
    <p:sldId id="382" r:id="rId99"/>
    <p:sldId id="383" r:id="rId100"/>
    <p:sldId id="384" r:id="rId101"/>
    <p:sldId id="385" r:id="rId102"/>
    <p:sldId id="386" r:id="rId103"/>
    <p:sldId id="387" r:id="rId104"/>
    <p:sldId id="388" r:id="rId105"/>
    <p:sldId id="389" r:id="rId106"/>
    <p:sldId id="390" r:id="rId107"/>
    <p:sldId id="391" r:id="rId108"/>
    <p:sldId id="392" r:id="rId109"/>
    <p:sldId id="362" r:id="rId110"/>
    <p:sldId id="370" r:id="rId111"/>
    <p:sldId id="371" r:id="rId112"/>
    <p:sldId id="372" r:id="rId113"/>
    <p:sldId id="373" r:id="rId114"/>
    <p:sldId id="375" r:id="rId115"/>
    <p:sldId id="377" r:id="rId116"/>
    <p:sldId id="378" r:id="rId117"/>
    <p:sldId id="379" r:id="rId118"/>
    <p:sldId id="380" r:id="rId119"/>
    <p:sldId id="381" r:id="rId120"/>
    <p:sldId id="374" r:id="rId121"/>
    <p:sldId id="376" r:id="rId1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196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167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40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41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705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5698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776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146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15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3236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88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90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77C20-F0D2-4A0F-AE15-CCBC4063D63D}" type="datetimeFigureOut">
              <a:rPr lang="en-IN" smtClean="0"/>
              <a:t>19-01-2026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8E83B-748E-4488-8F89-6AF9842AE1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7515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7B18EA50-5FDD-1913-B0CC-6FB15F381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628650" y="755375"/>
            <a:ext cx="7886700" cy="5461345"/>
          </a:xfrm>
        </p:spPr>
      </p:pic>
    </p:spTree>
    <p:extLst>
      <p:ext uri="{BB962C8B-B14F-4D97-AF65-F5344CB8AC3E}">
        <p14:creationId xmlns:p14="http://schemas.microsoft.com/office/powerpoint/2010/main" val="1965311754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9166629-5E6B-CA7E-A14C-466A826B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Driver Program</a:t>
            </a:r>
          </a:p>
          <a:p>
            <a:endParaRPr lang="en-US" dirty="0"/>
          </a:p>
          <a:p>
            <a:r>
              <a:rPr lang="en-US" dirty="0"/>
              <a:t>Spark Context</a:t>
            </a:r>
          </a:p>
          <a:p>
            <a:endParaRPr lang="en-US" dirty="0"/>
          </a:p>
          <a:p>
            <a:r>
              <a:rPr lang="en-US" dirty="0"/>
              <a:t>Cluster manager</a:t>
            </a:r>
          </a:p>
          <a:p>
            <a:endParaRPr lang="en-US" dirty="0"/>
          </a:p>
          <a:p>
            <a:r>
              <a:rPr lang="en-US" dirty="0"/>
              <a:t>Worker Nodes</a:t>
            </a:r>
          </a:p>
          <a:p>
            <a:pPr lvl="1"/>
            <a:r>
              <a:rPr lang="en-US" dirty="0"/>
              <a:t>Executors (JVM)</a:t>
            </a:r>
          </a:p>
          <a:p>
            <a:pPr lvl="1"/>
            <a:r>
              <a:rPr lang="en-US" dirty="0"/>
              <a:t>Task / Slots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0268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Possible outcomes:</a:t>
            </a:r>
          </a:p>
          <a:p>
            <a:r>
              <a:rPr lang="en-US" dirty="0"/>
              <a:t>Data corruption</a:t>
            </a:r>
          </a:p>
          <a:p>
            <a:r>
              <a:rPr lang="en-US" dirty="0"/>
              <a:t>Partial writes</a:t>
            </a:r>
          </a:p>
          <a:p>
            <a:r>
              <a:rPr lang="en-US" dirty="0"/>
              <a:t>Readers see half-written data</a:t>
            </a:r>
          </a:p>
          <a:p>
            <a:r>
              <a:rPr lang="en-US" dirty="0"/>
              <a:t>Silent data loss</a:t>
            </a:r>
          </a:p>
          <a:p>
            <a:r>
              <a:rPr lang="en-US" dirty="0"/>
              <a:t>This is why </a:t>
            </a:r>
            <a:r>
              <a:rPr lang="en-US" b="1" dirty="0"/>
              <a:t>plain Parquet is not safe for concurrent writes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573465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Delta Lake’s core idea for concurrency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Delta Lake introduces </a:t>
            </a:r>
            <a:r>
              <a:rPr lang="en-US" b="1" dirty="0"/>
              <a:t>transactional semantics</a:t>
            </a:r>
            <a:r>
              <a:rPr lang="en-US" dirty="0"/>
              <a:t> on top of object storage.</a:t>
            </a:r>
          </a:p>
          <a:p>
            <a:r>
              <a:rPr lang="en-US" dirty="0"/>
              <a:t>The key idea:</a:t>
            </a:r>
          </a:p>
          <a:p>
            <a:r>
              <a:rPr lang="en-US" b="1" dirty="0"/>
              <a:t>No writer ever modifies data files directly.</a:t>
            </a:r>
            <a:br>
              <a:rPr lang="en-US" b="1" dirty="0"/>
            </a:br>
            <a:r>
              <a:rPr lang="en-US" b="1" dirty="0"/>
              <a:t>Writers only commit changes through the transaction log.</a:t>
            </a:r>
            <a:endParaRPr lang="en-US" dirty="0"/>
          </a:p>
          <a:p>
            <a:r>
              <a:rPr lang="en-US" dirty="0"/>
              <a:t>This log is the </a:t>
            </a:r>
            <a:r>
              <a:rPr lang="en-US" b="1" dirty="0"/>
              <a:t>single source of truth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382700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Optimistic Concurrency Control (the key term)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Delta Lake uses </a:t>
            </a:r>
            <a:r>
              <a:rPr lang="en-US" b="1" dirty="0"/>
              <a:t>optimistic concurrency control</a:t>
            </a:r>
            <a:r>
              <a:rPr lang="en-US" dirty="0"/>
              <a:t>, not locking.</a:t>
            </a:r>
          </a:p>
          <a:p>
            <a:r>
              <a:rPr lang="en-US" b="1" dirty="0"/>
              <a:t>What “optimistic” means</a:t>
            </a:r>
          </a:p>
          <a:p>
            <a:r>
              <a:rPr lang="en-US" dirty="0"/>
              <a:t>Assume conflicts are </a:t>
            </a:r>
            <a:r>
              <a:rPr lang="en-US" b="1" dirty="0"/>
              <a:t>rare</a:t>
            </a:r>
            <a:endParaRPr lang="en-US" dirty="0"/>
          </a:p>
          <a:p>
            <a:r>
              <a:rPr lang="en-US" dirty="0"/>
              <a:t>Allow multiple writers to proceed in parallel</a:t>
            </a:r>
          </a:p>
          <a:p>
            <a:r>
              <a:rPr lang="en-US" dirty="0"/>
              <a:t>Detect conflicts </a:t>
            </a:r>
            <a:r>
              <a:rPr lang="en-US" b="1" dirty="0"/>
              <a:t>only at commit time</a:t>
            </a:r>
            <a:endParaRPr lang="en-US" dirty="0"/>
          </a:p>
          <a:p>
            <a:r>
              <a:rPr lang="en-US" dirty="0"/>
              <a:t>This is different from pessimistic locking, where:</a:t>
            </a:r>
          </a:p>
          <a:p>
            <a:r>
              <a:rPr lang="en-US" dirty="0"/>
              <a:t>One writer blocks everyone else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120549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Step-by-step: Two writers at the same time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Let’s say the table is currently at </a:t>
            </a:r>
            <a:r>
              <a:rPr lang="en-US" b="1" dirty="0"/>
              <a:t>version 10</a:t>
            </a:r>
            <a:r>
              <a:rPr lang="en-US" dirty="0"/>
              <a:t>.</a:t>
            </a:r>
          </a:p>
          <a:p>
            <a:r>
              <a:rPr lang="en-US" b="1" dirty="0"/>
              <a:t>🧩 Step 1: Both writers read the same snapshot</a:t>
            </a:r>
          </a:p>
          <a:p>
            <a:r>
              <a:rPr lang="en-US" dirty="0"/>
              <a:t>Job A reads version 10</a:t>
            </a:r>
          </a:p>
          <a:p>
            <a:r>
              <a:rPr lang="en-US" dirty="0"/>
              <a:t>Job B reads version 10</a:t>
            </a:r>
          </a:p>
          <a:p>
            <a:r>
              <a:rPr lang="en-US" dirty="0"/>
              <a:t>They both see the </a:t>
            </a:r>
            <a:r>
              <a:rPr lang="en-US" b="1" dirty="0"/>
              <a:t>same consistent view</a:t>
            </a:r>
            <a:r>
              <a:rPr lang="en-US" dirty="0"/>
              <a:t> of the table.</a:t>
            </a:r>
          </a:p>
          <a:p>
            <a:r>
              <a:rPr lang="en-US" b="1" dirty="0"/>
              <a:t>🧩 Step 2: Both writers compute changes independently</a:t>
            </a:r>
          </a:p>
          <a:p>
            <a:r>
              <a:rPr lang="en-US" dirty="0"/>
              <a:t>Job A prepares new Parquet files (but doesn’t expose them yet)</a:t>
            </a:r>
          </a:p>
          <a:p>
            <a:r>
              <a:rPr lang="en-US" dirty="0"/>
              <a:t>Job B prepares its own Parquet files</a:t>
            </a:r>
          </a:p>
          <a:p>
            <a:r>
              <a:rPr lang="en-US" dirty="0"/>
              <a:t>At this point:</a:t>
            </a:r>
          </a:p>
          <a:p>
            <a:r>
              <a:rPr lang="en-US" dirty="0"/>
              <a:t>No data is visible to readers</a:t>
            </a:r>
          </a:p>
          <a:p>
            <a:r>
              <a:rPr lang="en-US" dirty="0"/>
              <a:t>No corruption is possible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14325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🧩 Step 3: Job A tries to commit</a:t>
            </a:r>
          </a:p>
          <a:p>
            <a:r>
              <a:rPr lang="en-US" dirty="0"/>
              <a:t>Job A writes a new JSON file:</a:t>
            </a:r>
          </a:p>
          <a:p>
            <a:r>
              <a:rPr lang="en-US" dirty="0"/>
              <a:t>00000000000000000011.json </a:t>
            </a:r>
          </a:p>
          <a:p>
            <a:r>
              <a:rPr lang="en-US" dirty="0"/>
              <a:t>This commit says:</a:t>
            </a:r>
          </a:p>
          <a:p>
            <a:pPr lvl="1"/>
            <a:r>
              <a:rPr lang="en-US" dirty="0"/>
              <a:t>“Remove these old files”</a:t>
            </a:r>
          </a:p>
          <a:p>
            <a:pPr lvl="1"/>
            <a:r>
              <a:rPr lang="en-US" dirty="0"/>
              <a:t>“Add these new files”</a:t>
            </a:r>
          </a:p>
          <a:p>
            <a:r>
              <a:rPr lang="en-US" dirty="0"/>
              <a:t>Commit succeeds</a:t>
            </a:r>
          </a:p>
          <a:p>
            <a:r>
              <a:rPr lang="en-US" dirty="0"/>
              <a:t>Table is now at </a:t>
            </a:r>
            <a:r>
              <a:rPr lang="en-US" b="1" dirty="0"/>
              <a:t>version 11</a:t>
            </a:r>
            <a:endParaRPr lang="en-US" dirty="0"/>
          </a:p>
          <a:p>
            <a:r>
              <a:rPr lang="en-US" dirty="0"/>
              <a:t>This commit is </a:t>
            </a:r>
            <a:r>
              <a:rPr lang="en-US" b="1" dirty="0"/>
              <a:t>atomic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269037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🧩 Step 4: Job B tries to commit</a:t>
            </a:r>
          </a:p>
          <a:p>
            <a:r>
              <a:rPr lang="en-US" dirty="0"/>
              <a:t>Job B says:</a:t>
            </a:r>
          </a:p>
          <a:p>
            <a:r>
              <a:rPr lang="en-US" dirty="0"/>
              <a:t>“I want to commit changes based on version 10.”</a:t>
            </a:r>
          </a:p>
          <a:p>
            <a:r>
              <a:rPr lang="en-US" dirty="0"/>
              <a:t>Delta Lake checks:</a:t>
            </a:r>
          </a:p>
          <a:p>
            <a:r>
              <a:rPr lang="en-US" dirty="0"/>
              <a:t>Is version 10 still the latest version? ❌ No</a:t>
            </a:r>
          </a:p>
          <a:p>
            <a:r>
              <a:rPr lang="en-US" dirty="0"/>
              <a:t>Now Delta performs </a:t>
            </a:r>
            <a:r>
              <a:rPr lang="en-US" b="1" dirty="0"/>
              <a:t>conflict detection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618847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 detection (the critical part)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Delta checks:</a:t>
            </a:r>
          </a:p>
          <a:p>
            <a:r>
              <a:rPr lang="en-US" dirty="0"/>
              <a:t>Did Job B modify files that were also modified by Job A?</a:t>
            </a:r>
          </a:p>
          <a:p>
            <a:r>
              <a:rPr lang="en-US" dirty="0"/>
              <a:t>Did schema or metadata change?</a:t>
            </a:r>
          </a:p>
          <a:p>
            <a:r>
              <a:rPr lang="en-US" b="1" dirty="0"/>
              <a:t>Possible outcomes:</a:t>
            </a:r>
          </a:p>
          <a:p>
            <a:r>
              <a:rPr lang="en-US" b="1" dirty="0"/>
              <a:t>✅ No conflict</a:t>
            </a:r>
          </a:p>
          <a:p>
            <a:r>
              <a:rPr lang="en-US" dirty="0"/>
              <a:t>Job B’s changes touch different rows/files</a:t>
            </a:r>
          </a:p>
          <a:p>
            <a:r>
              <a:rPr lang="en-US" dirty="0"/>
              <a:t>Delta </a:t>
            </a:r>
            <a:r>
              <a:rPr lang="en-US" b="1" dirty="0"/>
              <a:t>rebases</a:t>
            </a:r>
            <a:r>
              <a:rPr lang="en-US" dirty="0"/>
              <a:t> and commits Job B as version 12</a:t>
            </a:r>
          </a:p>
          <a:p>
            <a:r>
              <a:rPr lang="en-US" b="1" dirty="0"/>
              <a:t>❌ Conflict detected</a:t>
            </a:r>
          </a:p>
          <a:p>
            <a:r>
              <a:rPr lang="en-US" dirty="0"/>
              <a:t>Both jobs modified overlapping data</a:t>
            </a:r>
          </a:p>
          <a:p>
            <a:r>
              <a:rPr lang="en-US" dirty="0"/>
              <a:t>Job B fails with a </a:t>
            </a:r>
            <a:r>
              <a:rPr lang="en-US" b="1" dirty="0"/>
              <a:t>concurrent modification exception</a:t>
            </a:r>
            <a:endParaRPr lang="en-US" dirty="0"/>
          </a:p>
          <a:p>
            <a:r>
              <a:rPr lang="en-US" dirty="0"/>
              <a:t>Job B must retry</a:t>
            </a:r>
          </a:p>
          <a:p>
            <a:r>
              <a:rPr lang="en-US" b="1" dirty="0"/>
              <a:t>No silent corruption ever occurs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788402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readers see during all this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This is </a:t>
            </a:r>
            <a:r>
              <a:rPr lang="en-US" b="1" dirty="0"/>
              <a:t>snapshot isolation</a:t>
            </a:r>
            <a:r>
              <a:rPr lang="en-US" dirty="0"/>
              <a:t>.</a:t>
            </a:r>
          </a:p>
          <a:p>
            <a:r>
              <a:rPr lang="en-US" dirty="0"/>
              <a:t>Readers:</a:t>
            </a:r>
          </a:p>
          <a:p>
            <a:r>
              <a:rPr lang="en-US" dirty="0"/>
              <a:t>Always read the </a:t>
            </a:r>
            <a:r>
              <a:rPr lang="en-US" b="1" dirty="0"/>
              <a:t>latest committed version</a:t>
            </a:r>
            <a:endParaRPr lang="en-US" dirty="0"/>
          </a:p>
          <a:p>
            <a:r>
              <a:rPr lang="en-US" dirty="0"/>
              <a:t>Never see:</a:t>
            </a:r>
          </a:p>
          <a:p>
            <a:pPr lvl="1"/>
            <a:r>
              <a:rPr lang="en-US" dirty="0"/>
              <a:t>Half-written files</a:t>
            </a:r>
          </a:p>
          <a:p>
            <a:pPr lvl="1"/>
            <a:r>
              <a:rPr lang="en-US" dirty="0"/>
              <a:t>Partial updates</a:t>
            </a:r>
          </a:p>
          <a:p>
            <a:pPr lvl="1"/>
            <a:r>
              <a:rPr lang="en-US" dirty="0"/>
              <a:t>Inconsistent rows</a:t>
            </a:r>
          </a:p>
          <a:p>
            <a:r>
              <a:rPr lang="en-US" dirty="0"/>
              <a:t>Even while jobs are writing:</a:t>
            </a:r>
          </a:p>
          <a:p>
            <a:r>
              <a:rPr lang="en-US" dirty="0"/>
              <a:t>Readers see version 10, then 11, then 12</a:t>
            </a:r>
          </a:p>
          <a:p>
            <a:r>
              <a:rPr lang="en-US" dirty="0"/>
              <a:t>Never an in-between state</a:t>
            </a:r>
          </a:p>
          <a:p>
            <a:r>
              <a:rPr lang="en-US" dirty="0"/>
              <a:t>This is what </a:t>
            </a:r>
            <a:r>
              <a:rPr lang="en-US" b="1" dirty="0"/>
              <a:t>Isolation</a:t>
            </a:r>
            <a:r>
              <a:rPr lang="en-US" dirty="0"/>
              <a:t> means in ACID.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430767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this compares to databases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765901"/>
          <a:ext cx="8229600" cy="219456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Aspect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Traditional DB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Delta Lake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Files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Concurrency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Locks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Optimistic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Isolation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Lock-based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Snapshot-based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Rollback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Undo logs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Log replay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Readers blocked?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Sometimes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Never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6751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Delta Live Tables (DLT) – Simplifying ETL in </a:t>
            </a:r>
            <a:r>
              <a:rPr lang="en-US" dirty="0" err="1"/>
              <a:t>Lakehouse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Delta Live Tables (DLT) is a </a:t>
            </a:r>
            <a:r>
              <a:rPr lang="en-US" b="1" dirty="0"/>
              <a:t>declarative framework</a:t>
            </a:r>
            <a:r>
              <a:rPr lang="en-US" dirty="0"/>
              <a:t> in Databricks to </a:t>
            </a:r>
            <a:r>
              <a:rPr lang="en-US" b="1" dirty="0"/>
              <a:t>build reliable, automated data pipelines</a:t>
            </a:r>
            <a:r>
              <a:rPr lang="en-US" dirty="0"/>
              <a:t>. Instead of writing imperative code for each transformation, you </a:t>
            </a:r>
            <a:r>
              <a:rPr lang="en-US" b="1" dirty="0"/>
              <a:t>declare</a:t>
            </a:r>
            <a:r>
              <a:rPr lang="en-US" dirty="0"/>
              <a:t> what each table should do — DLT handles the rest.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831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="" xmlns:a16="http://schemas.microsoft.com/office/drawing/2014/main" id="{9E6C52E7-5229-D9F3-07CA-6090C8E40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499" y="1192697"/>
            <a:ext cx="7767002" cy="4984267"/>
          </a:xfrm>
        </p:spPr>
      </p:pic>
    </p:spTree>
    <p:extLst>
      <p:ext uri="{BB962C8B-B14F-4D97-AF65-F5344CB8AC3E}">
        <p14:creationId xmlns:p14="http://schemas.microsoft.com/office/powerpoint/2010/main" val="366424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use DLT?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948781"/>
          <a:ext cx="8229600" cy="182880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Traditional ETL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With Delta Live Tables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Manual orchestration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Built-in dependency handling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Reprocessing complexity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Incremental by default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Hard to enforce quality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Data expectations built-in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Manual recovery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Automatic retries &amp; checkpoints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33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DLT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DLT runs on </a:t>
            </a:r>
            <a:r>
              <a:rPr lang="en-US" b="1" dirty="0"/>
              <a:t>Databricks Jobs infrastructure</a:t>
            </a:r>
            <a:r>
              <a:rPr lang="en-US" dirty="0"/>
              <a:t>, using a pipeline definition with </a:t>
            </a:r>
            <a:r>
              <a:rPr lang="en-US" b="1" dirty="0"/>
              <a:t>SQL or Python decorators</a:t>
            </a:r>
            <a:r>
              <a:rPr lang="en-US" dirty="0"/>
              <a:t>.</a:t>
            </a:r>
          </a:p>
          <a:p>
            <a:r>
              <a:rPr lang="en-US" dirty="0"/>
              <a:t>Each transformation is either:</a:t>
            </a:r>
          </a:p>
          <a:p>
            <a:r>
              <a:rPr lang="en-US" dirty="0"/>
              <a:t>@</a:t>
            </a:r>
            <a:r>
              <a:rPr lang="en-US" dirty="0" err="1"/>
              <a:t>dlt.table</a:t>
            </a:r>
            <a:r>
              <a:rPr lang="en-US" dirty="0"/>
              <a:t>: A materialized (persisted) table</a:t>
            </a:r>
          </a:p>
          <a:p>
            <a:r>
              <a:rPr lang="en-US" dirty="0"/>
              <a:t>@</a:t>
            </a:r>
            <a:r>
              <a:rPr lang="en-US" dirty="0" err="1"/>
              <a:t>dlt.view</a:t>
            </a:r>
            <a:r>
              <a:rPr lang="en-US" dirty="0"/>
              <a:t>: A logical (non-materialized) view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105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✅ </a:t>
            </a:r>
            <a:r>
              <a:rPr lang="en-IN" b="1" dirty="0"/>
              <a:t>Declarative Syntax</a:t>
            </a:r>
            <a:r>
              <a:rPr lang="en-IN" dirty="0"/>
              <a:t> (Python/SQL)</a:t>
            </a:r>
          </a:p>
          <a:p>
            <a:r>
              <a:rPr lang="en-IN" dirty="0"/>
              <a:t>✅ </a:t>
            </a:r>
            <a:r>
              <a:rPr lang="en-IN" b="1" dirty="0"/>
              <a:t>Auto-manages dependencies</a:t>
            </a:r>
            <a:endParaRPr lang="en-IN" dirty="0"/>
          </a:p>
          <a:p>
            <a:r>
              <a:rPr lang="en-IN" dirty="0"/>
              <a:t>✅ </a:t>
            </a:r>
            <a:r>
              <a:rPr lang="en-IN" b="1" dirty="0"/>
              <a:t>Incremental processing</a:t>
            </a:r>
            <a:endParaRPr lang="en-IN" dirty="0"/>
          </a:p>
          <a:p>
            <a:r>
              <a:rPr lang="en-IN" dirty="0"/>
              <a:t>✅ </a:t>
            </a:r>
            <a:r>
              <a:rPr lang="en-IN" b="1" dirty="0"/>
              <a:t>Built-in quality checks</a:t>
            </a:r>
            <a:endParaRPr lang="en-IN" dirty="0"/>
          </a:p>
          <a:p>
            <a:r>
              <a:rPr lang="en-IN" dirty="0"/>
              <a:t>✅ </a:t>
            </a:r>
            <a:r>
              <a:rPr lang="en-IN" b="1" dirty="0"/>
              <a:t>Visual UI for pipeline monitoring</a:t>
            </a:r>
            <a:endParaRPr lang="en-IN" dirty="0"/>
          </a:p>
          <a:p>
            <a:r>
              <a:rPr lang="en-IN" dirty="0"/>
              <a:t>✅ </a:t>
            </a:r>
            <a:r>
              <a:rPr lang="en-IN" b="1" dirty="0"/>
              <a:t>Retry logic, logging, and version control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400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Quality with 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DLT supports </a:t>
            </a:r>
            <a:r>
              <a:rPr lang="en-US" b="1" dirty="0"/>
              <a:t>data expectations</a:t>
            </a:r>
            <a:r>
              <a:rPr lang="en-US" dirty="0"/>
              <a:t> similar to unit tests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If records </a:t>
            </a:r>
            <a:r>
              <a:rPr lang="en-US" b="1" dirty="0"/>
              <a:t>fail</a:t>
            </a:r>
            <a:r>
              <a:rPr lang="en-US" dirty="0"/>
              <a:t>, they are either dropped or quarantined based on settings.</a:t>
            </a:r>
          </a:p>
          <a:p>
            <a:r>
              <a:rPr lang="en-US" dirty="0"/>
              <a:t>You can </a:t>
            </a:r>
            <a:r>
              <a:rPr lang="en-US" b="1" dirty="0"/>
              <a:t>monitor violations</a:t>
            </a:r>
            <a:r>
              <a:rPr lang="en-US" dirty="0"/>
              <a:t> in the UI dashboard.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295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Medallion Architecture?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Medallion Architecture is a </a:t>
            </a:r>
            <a:r>
              <a:rPr lang="en-US" b="1" dirty="0"/>
              <a:t>layered design pattern</a:t>
            </a:r>
            <a:r>
              <a:rPr lang="en-US" dirty="0"/>
              <a:t> that organizes data in multiple refinement stages</a:t>
            </a:r>
            <a:r>
              <a:rPr lang="en-US" dirty="0" smtClean="0"/>
              <a:t>:</a:t>
            </a:r>
          </a:p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341949"/>
              </p:ext>
            </p:extLst>
          </p:nvPr>
        </p:nvGraphicFramePr>
        <p:xfrm>
          <a:off x="251520" y="3717032"/>
          <a:ext cx="8229600" cy="201168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Bronze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Raw ingestion, append-only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JSON, CSV, Delta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 dirty="0"/>
                        <a:t>Silver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Cleaned, joined, enriched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Delta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Gold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Aggregated, business-ready tables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Delta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50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Legacy Approach</a:t>
            </a:r>
            <a:r>
              <a:rPr lang="en-US" dirty="0"/>
              <a:t>: Mounting with Service Principal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/>
              <a:t>[</a:t>
            </a:r>
            <a:r>
              <a:rPr lang="en-IN" dirty="0" err="1"/>
              <a:t>Databricks</a:t>
            </a:r>
            <a:r>
              <a:rPr lang="en-IN" dirty="0"/>
              <a:t> Notebook]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Uses `</a:t>
            </a:r>
            <a:r>
              <a:rPr lang="en-IN" dirty="0" err="1"/>
              <a:t>dbutils.fs.mount</a:t>
            </a:r>
            <a:r>
              <a:rPr lang="en-IN" dirty="0"/>
              <a:t>()`  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[Service Principal] --&gt; [ADLS Gen2 Storage Account]</a:t>
            </a:r>
          </a:p>
          <a:p>
            <a:r>
              <a:rPr lang="en-IN" dirty="0"/>
              <a:t>       (client ID + secret)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Creates Mount Point:</a:t>
            </a:r>
          </a:p>
          <a:p>
            <a:r>
              <a:rPr lang="en-IN" dirty="0"/>
              <a:t>    /</a:t>
            </a:r>
            <a:r>
              <a:rPr lang="en-IN" dirty="0" err="1"/>
              <a:t>mnt</a:t>
            </a:r>
            <a:r>
              <a:rPr lang="en-IN" dirty="0"/>
              <a:t>/</a:t>
            </a:r>
            <a:r>
              <a:rPr lang="en-IN" dirty="0" err="1"/>
              <a:t>mydata</a:t>
            </a:r>
            <a:r>
              <a:rPr lang="en-IN" dirty="0"/>
              <a:t>/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Reads File Like:</a:t>
            </a:r>
          </a:p>
          <a:p>
            <a:r>
              <a:rPr lang="en-IN" dirty="0"/>
              <a:t>    spark.read.csv("/</a:t>
            </a:r>
            <a:r>
              <a:rPr lang="en-IN" dirty="0" err="1"/>
              <a:t>mnt</a:t>
            </a:r>
            <a:r>
              <a:rPr lang="en-IN" dirty="0"/>
              <a:t>/</a:t>
            </a:r>
            <a:r>
              <a:rPr lang="en-IN" dirty="0" err="1"/>
              <a:t>mydata</a:t>
            </a:r>
            <a:r>
              <a:rPr lang="en-IN" dirty="0"/>
              <a:t>/file.csv")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826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Limitations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Secrets </a:t>
            </a:r>
            <a:r>
              <a:rPr lang="en-US" dirty="0"/>
              <a:t>exposed in code or cluster </a:t>
            </a:r>
            <a:r>
              <a:rPr lang="en-US" dirty="0" err="1"/>
              <a:t>configs</a:t>
            </a:r>
            <a:endParaRPr lang="en-US" dirty="0"/>
          </a:p>
          <a:p>
            <a:r>
              <a:rPr lang="en-US" dirty="0"/>
              <a:t>Mounts are </a:t>
            </a:r>
            <a:r>
              <a:rPr lang="en-US" b="1" dirty="0"/>
              <a:t>shared across users</a:t>
            </a:r>
            <a:endParaRPr lang="en-US" dirty="0"/>
          </a:p>
          <a:p>
            <a:r>
              <a:rPr lang="en-US" dirty="0"/>
              <a:t>No native catalog or governance</a:t>
            </a:r>
          </a:p>
          <a:p>
            <a:r>
              <a:rPr lang="en-US" dirty="0"/>
              <a:t>Poor discoverability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749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Modern </a:t>
            </a:r>
            <a:r>
              <a:rPr lang="en-US" b="1" dirty="0"/>
              <a:t>Approach: Unity Catalog + External Location (No Mount</a:t>
            </a:r>
            <a:r>
              <a:rPr lang="en-US" b="1" dirty="0" smtClean="0"/>
              <a:t>)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IN" dirty="0"/>
              <a:t>[</a:t>
            </a:r>
            <a:r>
              <a:rPr lang="en-IN" dirty="0" err="1"/>
              <a:t>Databricks</a:t>
            </a:r>
            <a:r>
              <a:rPr lang="en-IN" dirty="0"/>
              <a:t> Notebook]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Accesses data via `</a:t>
            </a:r>
            <a:r>
              <a:rPr lang="en-IN" dirty="0" err="1"/>
              <a:t>abfss</a:t>
            </a:r>
            <a:r>
              <a:rPr lang="en-IN" dirty="0"/>
              <a:t>://container@account.dfs.core.windows.net/...`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[Unity </a:t>
            </a:r>
            <a:r>
              <a:rPr lang="en-IN" dirty="0" err="1"/>
              <a:t>Catalog</a:t>
            </a:r>
            <a:r>
              <a:rPr lang="en-IN" dirty="0"/>
              <a:t>]</a:t>
            </a:r>
          </a:p>
          <a:p>
            <a:r>
              <a:rPr lang="en-IN" dirty="0"/>
              <a:t>    |</a:t>
            </a:r>
          </a:p>
          <a:p>
            <a:r>
              <a:rPr lang="en-IN" dirty="0"/>
              <a:t>    ├── External Location (points to ADLS2)</a:t>
            </a:r>
          </a:p>
          <a:p>
            <a:r>
              <a:rPr lang="en-IN" dirty="0"/>
              <a:t>    ├── Managed by </a:t>
            </a:r>
            <a:r>
              <a:rPr lang="en-IN" dirty="0" err="1"/>
              <a:t>Metastore</a:t>
            </a:r>
            <a:r>
              <a:rPr lang="en-IN" dirty="0"/>
              <a:t> Admin</a:t>
            </a:r>
          </a:p>
          <a:p>
            <a:r>
              <a:rPr lang="en-IN" dirty="0"/>
              <a:t>    └── Fine-grained permissions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[ADLS Gen2 Storage Account]</a:t>
            </a:r>
          </a:p>
          <a:p>
            <a:r>
              <a:rPr lang="en-IN" dirty="0"/>
              <a:t>   (Access via credential </a:t>
            </a:r>
            <a:r>
              <a:rPr lang="en-IN" dirty="0" err="1"/>
              <a:t>passthrough</a:t>
            </a:r>
            <a:r>
              <a:rPr lang="en-IN" dirty="0"/>
              <a:t> or managed identity)</a:t>
            </a:r>
          </a:p>
          <a:p>
            <a:r>
              <a:rPr lang="en-IN" dirty="0"/>
              <a:t>        |</a:t>
            </a:r>
          </a:p>
          <a:p>
            <a:r>
              <a:rPr lang="en-IN" dirty="0"/>
              <a:t>        v</a:t>
            </a:r>
          </a:p>
          <a:p>
            <a:r>
              <a:rPr lang="en-IN" dirty="0"/>
              <a:t>Reads Table Like:</a:t>
            </a:r>
          </a:p>
          <a:p>
            <a:r>
              <a:rPr lang="en-IN" dirty="0"/>
              <a:t>    SELECT * FROM </a:t>
            </a:r>
            <a:r>
              <a:rPr lang="en-IN" dirty="0" err="1"/>
              <a:t>catalog.schema.table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01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/>
              <a:t>secrets in code</a:t>
            </a:r>
          </a:p>
          <a:p>
            <a:r>
              <a:rPr lang="en-US" dirty="0"/>
              <a:t>Per-user access control</a:t>
            </a:r>
          </a:p>
          <a:p>
            <a:r>
              <a:rPr lang="en-US" dirty="0"/>
              <a:t>Full data lineage, auditing, discovery</a:t>
            </a:r>
          </a:p>
          <a:p>
            <a:r>
              <a:rPr lang="en-US" dirty="0"/>
              <a:t>Tables visible in </a:t>
            </a:r>
            <a:r>
              <a:rPr lang="en-US" b="1" dirty="0"/>
              <a:t>Catalog tab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117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445861"/>
          <a:ext cx="8229600" cy="283464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Mounting (Legacy)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Unity Catalog (Modern)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Access method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/mnt/...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abfss://... / SQL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Authentication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Service Principal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Passthrough / Managed 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Security scope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All users share mount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Per-user, role-based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Catalog/governance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Unity Catalog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Auditing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Manual or external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Built-in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Recommended for new projects?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✅ 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167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BA4ACC9-9A8E-16F4-FE71-7618FB262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70251"/>
            <a:ext cx="78867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User Session</a:t>
            </a:r>
          </a:p>
          <a:p>
            <a:endParaRPr lang="en-US" dirty="0"/>
          </a:p>
          <a:p>
            <a:r>
              <a:rPr lang="en-US" dirty="0"/>
              <a:t>Spark Context </a:t>
            </a:r>
            <a:r>
              <a:rPr lang="en-US" dirty="0">
                <a:sym typeface="Wingdings" panose="05000000000000000000" pitchFamily="2" charset="2"/>
              </a:rPr>
              <a:t> RDD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Spark Session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------------------</a:t>
            </a:r>
          </a:p>
          <a:p>
            <a:pPr marL="0" indent="0">
              <a:buNone/>
            </a:pPr>
            <a:r>
              <a:rPr lang="en-US" dirty="0"/>
              <a:t>Spark Context</a:t>
            </a:r>
          </a:p>
          <a:p>
            <a:r>
              <a:rPr lang="en-US" dirty="0"/>
              <a:t>SQL context</a:t>
            </a:r>
          </a:p>
          <a:p>
            <a:r>
              <a:rPr lang="en-US" dirty="0"/>
              <a:t>Hive Context</a:t>
            </a:r>
          </a:p>
          <a:p>
            <a:r>
              <a:rPr lang="en-US" dirty="0"/>
              <a:t>Streaming Context</a:t>
            </a:r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65936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Summary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b="1" dirty="0"/>
          </a:p>
          <a:p>
            <a:r>
              <a:rPr lang="en-IN" dirty="0"/>
              <a:t>DLT makes </a:t>
            </a:r>
            <a:r>
              <a:rPr lang="en-IN" b="1" dirty="0"/>
              <a:t>production-ready pipelines easy to write, monitor, and scale</a:t>
            </a:r>
            <a:endParaRPr lang="en-IN" dirty="0"/>
          </a:p>
          <a:p>
            <a:r>
              <a:rPr lang="en-IN" dirty="0"/>
              <a:t>It fits </a:t>
            </a:r>
            <a:r>
              <a:rPr lang="en-IN" b="1" dirty="0"/>
              <a:t>natively into the </a:t>
            </a:r>
            <a:r>
              <a:rPr lang="en-IN" b="1" dirty="0" err="1"/>
              <a:t>Lakehouse</a:t>
            </a:r>
            <a:r>
              <a:rPr lang="en-IN" dirty="0"/>
              <a:t> via Delta, ADLS, Unity </a:t>
            </a:r>
            <a:r>
              <a:rPr lang="en-IN" dirty="0" err="1"/>
              <a:t>Catalog</a:t>
            </a:r>
            <a:r>
              <a:rPr lang="en-IN" dirty="0"/>
              <a:t>, and Spark</a:t>
            </a:r>
          </a:p>
          <a:p>
            <a:r>
              <a:rPr lang="en-IN" dirty="0"/>
              <a:t>Ideal for </a:t>
            </a:r>
            <a:r>
              <a:rPr lang="en-IN" b="1" dirty="0"/>
              <a:t>Bronze → Silver → Gold</a:t>
            </a:r>
            <a:r>
              <a:rPr lang="en-IN" dirty="0"/>
              <a:t> transformations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51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Auto Loader in </a:t>
            </a:r>
            <a:r>
              <a:rPr lang="en-IN" dirty="0" err="1"/>
              <a:t>Databricks</a:t>
            </a:r>
            <a:r>
              <a:rPr lang="en-IN" dirty="0"/>
              <a:t> – Scalable Data Ingestion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 Loader</a:t>
            </a:r>
            <a:r>
              <a:rPr lang="en-US" dirty="0"/>
              <a:t> is a </a:t>
            </a:r>
            <a:r>
              <a:rPr lang="en-US" b="1" dirty="0" err="1"/>
              <a:t>Databricks</a:t>
            </a:r>
            <a:r>
              <a:rPr lang="en-US" b="1" dirty="0"/>
              <a:t>-managed feature</a:t>
            </a:r>
            <a:r>
              <a:rPr lang="en-US" dirty="0"/>
              <a:t> that automatically detects and ingests new files from </a:t>
            </a:r>
            <a:r>
              <a:rPr lang="en-US" b="1" dirty="0"/>
              <a:t>cloud storage</a:t>
            </a:r>
            <a:r>
              <a:rPr lang="en-US" dirty="0"/>
              <a:t> into Delta Lake tables efficiently.</a:t>
            </a:r>
          </a:p>
          <a:p>
            <a:r>
              <a:rPr lang="en-US" dirty="0"/>
              <a:t>It is ideal for ingesting </a:t>
            </a:r>
            <a:r>
              <a:rPr lang="en-US" b="1" dirty="0"/>
              <a:t>incremental data</a:t>
            </a:r>
            <a:r>
              <a:rPr lang="en-US" dirty="0"/>
              <a:t> into the </a:t>
            </a:r>
            <a:r>
              <a:rPr lang="en-US" b="1" dirty="0"/>
              <a:t>Bronze Layer</a:t>
            </a:r>
            <a:r>
              <a:rPr lang="en-US" dirty="0"/>
              <a:t> of the </a:t>
            </a:r>
            <a:r>
              <a:rPr lang="en-US" b="1" dirty="0"/>
              <a:t>Medallion Architecture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037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575D32-1856-1156-F5D9-4AE60C380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evaluation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3BDA2DC-229B-33F8-5C02-03FF47512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Transformation</a:t>
            </a:r>
          </a:p>
          <a:p>
            <a:endParaRPr lang="en-US" dirty="0"/>
          </a:p>
          <a:p>
            <a:pPr lvl="1"/>
            <a:r>
              <a:rPr lang="en-US" dirty="0"/>
              <a:t>Narrow Transformation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Wide Transformation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79906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FD3075A-804D-820B-4D98-56F2E818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Shuffles	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38F054-3CED-9CE3-6487-BDC4B378F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  <a:p>
            <a:r>
              <a:rPr lang="en-US" dirty="0"/>
              <a:t>Group By key</a:t>
            </a:r>
          </a:p>
          <a:p>
            <a:r>
              <a:rPr lang="en-US" dirty="0"/>
              <a:t>Reduce by key</a:t>
            </a:r>
          </a:p>
          <a:p>
            <a:r>
              <a:rPr lang="en-US" dirty="0" smtClean="0"/>
              <a:t>Re-partition</a:t>
            </a:r>
            <a:endParaRPr lang="en-US" dirty="0"/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41149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39A3394-348C-F5CD-DA11-F0F44D55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	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9AEE817-618F-58C8-31DE-E636B35DF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</a:t>
            </a:r>
          </a:p>
          <a:p>
            <a:r>
              <a:rPr lang="en-US" dirty="0"/>
              <a:t>Top</a:t>
            </a:r>
          </a:p>
          <a:p>
            <a:r>
              <a:rPr lang="en-US" dirty="0"/>
              <a:t>Collect</a:t>
            </a:r>
          </a:p>
          <a:p>
            <a:r>
              <a:rPr lang="en-US" dirty="0"/>
              <a:t>Max</a:t>
            </a:r>
          </a:p>
          <a:p>
            <a:r>
              <a:rPr lang="en-US" dirty="0"/>
              <a:t>Min</a:t>
            </a:r>
          </a:p>
          <a:p>
            <a:r>
              <a:rPr lang="en-US" dirty="0"/>
              <a:t>Stats</a:t>
            </a:r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27909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EBEF9C-9881-E59E-27B2-F11C96E56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Persisting / Caching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FE6BE7A-B853-4F60-1516-7AA47F39E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GC</a:t>
            </a:r>
          </a:p>
          <a:p>
            <a:r>
              <a:rPr lang="en-US" dirty="0"/>
              <a:t>Disk spill/slow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36855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31B5A87-287C-DAE6-B267-F83A83C82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	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DFD8216-97C4-F88B-231B-A80B6332B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 joins</a:t>
            </a:r>
          </a:p>
          <a:p>
            <a:endParaRPr lang="en-US" dirty="0"/>
          </a:p>
          <a:p>
            <a:pPr lvl="1"/>
            <a:r>
              <a:rPr lang="en-US" dirty="0"/>
              <a:t>Sort merge</a:t>
            </a:r>
          </a:p>
          <a:p>
            <a:pPr lvl="1"/>
            <a:r>
              <a:rPr lang="en-US" dirty="0"/>
              <a:t>Both files are large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Shared Variables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9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B6D5C5-7157-742D-059F-B372B6EC4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Variables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1CD5566-64D2-1D05-35CB-C8A26530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Broadcasting   </a:t>
            </a:r>
            <a:r>
              <a:rPr lang="en-US" dirty="0">
                <a:sym typeface="Wingdings" panose="05000000000000000000" pitchFamily="2" charset="2"/>
              </a:rPr>
              <a:t> Show a read only data from the smaller file to larger file</a:t>
            </a:r>
            <a:endParaRPr lang="en-US" dirty="0"/>
          </a:p>
          <a:p>
            <a:endParaRPr lang="en-US" dirty="0"/>
          </a:p>
          <a:p>
            <a:r>
              <a:rPr lang="en-US" dirty="0"/>
              <a:t>Accumulators </a:t>
            </a:r>
            <a:r>
              <a:rPr lang="en-US" dirty="0">
                <a:sym typeface="Wingdings" panose="05000000000000000000" pitchFamily="2" charset="2"/>
              </a:rPr>
              <a:t> Implement counters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72404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628DE84-BB24-F387-7071-882B093EA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RDD vs DF VS Dataset(only for Scala &amp; Java)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16F9D0E-0621-B3D4-BBE9-9B8B7260F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RDD   </a:t>
            </a:r>
            <a:r>
              <a:rPr lang="en-US" dirty="0">
                <a:sym typeface="Wingdings" panose="05000000000000000000" pitchFamily="2" charset="2"/>
              </a:rPr>
              <a:t> Low level API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=====</a:t>
            </a:r>
          </a:p>
          <a:p>
            <a:r>
              <a:rPr lang="en-US" dirty="0"/>
              <a:t>Distributed collection</a:t>
            </a:r>
          </a:p>
          <a:p>
            <a:r>
              <a:rPr lang="en-US" dirty="0"/>
              <a:t>Immutable</a:t>
            </a:r>
          </a:p>
          <a:p>
            <a:r>
              <a:rPr lang="en-US" dirty="0"/>
              <a:t>Fault tolerant</a:t>
            </a:r>
          </a:p>
          <a:p>
            <a:r>
              <a:rPr lang="en-US" dirty="0"/>
              <a:t>Lazy evaluations</a:t>
            </a:r>
          </a:p>
          <a:p>
            <a:r>
              <a:rPr lang="en-US" dirty="0"/>
              <a:t>Scala, Java, R, Python</a:t>
            </a:r>
          </a:p>
          <a:p>
            <a:r>
              <a:rPr lang="en-US" dirty="0"/>
              <a:t>Unstructured data</a:t>
            </a:r>
          </a:p>
          <a:p>
            <a:pPr marL="0" indent="0">
              <a:buNone/>
            </a:pPr>
            <a:r>
              <a:rPr lang="en-US" dirty="0"/>
              <a:t>	Disadvantage</a:t>
            </a:r>
          </a:p>
          <a:p>
            <a:pPr marL="0" indent="0">
              <a:buNone/>
            </a:pPr>
            <a:r>
              <a:rPr lang="en-US" dirty="0"/>
              <a:t>Doesn’t infer schema, optimization of code is manual</a:t>
            </a:r>
          </a:p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64020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654BF2B-6DD3-A7F8-0431-1D563B3D2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CPU</a:t>
            </a:r>
          </a:p>
          <a:p>
            <a:endParaRPr lang="en-US" dirty="0"/>
          </a:p>
          <a:p>
            <a:r>
              <a:rPr lang="en-US" dirty="0"/>
              <a:t>Parallelization</a:t>
            </a:r>
          </a:p>
          <a:p>
            <a:endParaRPr lang="en-US" dirty="0"/>
          </a:p>
          <a:p>
            <a:pPr lvl="1"/>
            <a:r>
              <a:rPr lang="en-US" dirty="0"/>
              <a:t>Core</a:t>
            </a:r>
          </a:p>
          <a:p>
            <a:endParaRPr lang="en-US" dirty="0"/>
          </a:p>
          <a:p>
            <a:pPr lvl="1"/>
            <a:r>
              <a:rPr lang="en-US" dirty="0"/>
              <a:t>Thread</a:t>
            </a:r>
          </a:p>
          <a:p>
            <a:endParaRPr lang="en-US" dirty="0"/>
          </a:p>
          <a:p>
            <a:pPr lvl="1"/>
            <a:r>
              <a:rPr lang="en-US" dirty="0" err="1"/>
              <a:t>Vcpu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SLOT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538784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51D66D-C96C-4540-079A-DCD969F52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30112E-C7F3-DD54-508D-14633F36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Collection of Row objects</a:t>
            </a:r>
          </a:p>
          <a:p>
            <a:r>
              <a:rPr lang="en-US" dirty="0"/>
              <a:t>Optimization </a:t>
            </a:r>
            <a:r>
              <a:rPr lang="en-US" dirty="0">
                <a:sym typeface="Wingdings" panose="05000000000000000000" pitchFamily="2" charset="2"/>
              </a:rPr>
              <a:t> Catalyst Optimizer (Tungsten)</a:t>
            </a:r>
          </a:p>
          <a:p>
            <a:r>
              <a:rPr lang="en-US" dirty="0">
                <a:sym typeface="Wingdings" panose="05000000000000000000" pitchFamily="2" charset="2"/>
              </a:rPr>
              <a:t>Hive compatibility</a:t>
            </a:r>
          </a:p>
          <a:p>
            <a:r>
              <a:rPr lang="en-US" dirty="0">
                <a:sym typeface="Wingdings" panose="05000000000000000000" pitchFamily="2" charset="2"/>
              </a:rPr>
              <a:t>Java, Scala, Python, R</a:t>
            </a:r>
          </a:p>
          <a:p>
            <a:r>
              <a:rPr lang="en-US" dirty="0">
                <a:sym typeface="Wingdings" panose="05000000000000000000" pitchFamily="2" charset="2"/>
              </a:rPr>
              <a:t>Infer schema, it gives structure of the data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Compile time safety</a:t>
            </a:r>
          </a:p>
          <a:p>
            <a:pPr marL="0" indent="0">
              <a:buNone/>
            </a:pP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7018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Cluster Manager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Standalone, YARN, </a:t>
            </a:r>
            <a:r>
              <a:rPr lang="en-IN" dirty="0" err="1"/>
              <a:t>Mesos</a:t>
            </a:r>
            <a:r>
              <a:rPr lang="en-IN" dirty="0"/>
              <a:t>, </a:t>
            </a:r>
            <a:r>
              <a:rPr lang="en-IN" dirty="0" err="1"/>
              <a:t>Kubernetes</a:t>
            </a:r>
            <a:endParaRPr lang="en-IN" dirty="0"/>
          </a:p>
          <a:p>
            <a:r>
              <a:rPr lang="en-IN" dirty="0"/>
              <a:t>DAG (Directed Acyclic Graph) </a:t>
            </a:r>
            <a:r>
              <a:rPr lang="en-IN" dirty="0" err="1"/>
              <a:t>vs</a:t>
            </a:r>
            <a:r>
              <a:rPr lang="en-IN" dirty="0"/>
              <a:t> Execution Plan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7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782514E5-C91E-60FB-AC46-F37997D7E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grayscl/>
          </a:blip>
          <a:stretch>
            <a:fillRect/>
          </a:stretch>
        </p:blipFill>
        <p:spPr>
          <a:xfrm>
            <a:off x="1252882" y="604839"/>
            <a:ext cx="6638237" cy="5572125"/>
          </a:xfrm>
        </p:spPr>
      </p:pic>
    </p:spTree>
    <p:extLst>
      <p:ext uri="{BB962C8B-B14F-4D97-AF65-F5344CB8AC3E}">
        <p14:creationId xmlns:p14="http://schemas.microsoft.com/office/powerpoint/2010/main" val="203292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42DAD7B-B523-FC0C-B473-80AC69689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49" y="0"/>
            <a:ext cx="8907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7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C8301E7-3C6D-0A23-3ADE-575BF0D8C2B5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369382" y="652007"/>
            <a:ext cx="8513135" cy="570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99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Memory Management Matters in Spark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Spark is designed to handle large-scale, in-memory computations.</a:t>
            </a:r>
          </a:p>
          <a:p>
            <a:r>
              <a:rPr lang="en-US" dirty="0"/>
              <a:t>Efficient memory management = fewer shuffles, faster processing, less GC overhead.</a:t>
            </a:r>
          </a:p>
          <a:p>
            <a:r>
              <a:rPr lang="en-US" dirty="0"/>
              <a:t>Spark applications run on JVM, so JVM memory management rules (including garbage collection) apply.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953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Garbage Collection (GC)?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Garbage Collection is the </a:t>
            </a:r>
            <a:r>
              <a:rPr lang="en-US" b="1" dirty="0"/>
              <a:t>JVM’s automatic process</a:t>
            </a:r>
            <a:r>
              <a:rPr lang="en-US" dirty="0"/>
              <a:t> of reclaiming memory occupied by </a:t>
            </a:r>
            <a:r>
              <a:rPr lang="en-US" b="1" dirty="0"/>
              <a:t>objects no longer in use</a:t>
            </a:r>
            <a:r>
              <a:rPr lang="en-US" dirty="0"/>
              <a:t>, freeing up space for new object allocations.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473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does GC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GC runs in </a:t>
            </a:r>
            <a:r>
              <a:rPr lang="en-US" b="1" dirty="0"/>
              <a:t>phases</a:t>
            </a:r>
            <a:r>
              <a:rPr lang="en-US" dirty="0"/>
              <a:t>, inspecting the </a:t>
            </a:r>
            <a:r>
              <a:rPr lang="en-US" b="1" dirty="0"/>
              <a:t>heap</a:t>
            </a:r>
            <a:r>
              <a:rPr lang="en-US" dirty="0"/>
              <a:t> to identify "unreachable" objects:</a:t>
            </a:r>
          </a:p>
          <a:p>
            <a:r>
              <a:rPr lang="en-US" b="1" dirty="0"/>
              <a:t>Young Generation GC (Minor GC)</a:t>
            </a:r>
            <a:r>
              <a:rPr lang="en-US" dirty="0"/>
              <a:t>: Fast but frequent. Cleans short-lived objects.</a:t>
            </a:r>
          </a:p>
          <a:p>
            <a:r>
              <a:rPr lang="en-US" b="1" dirty="0"/>
              <a:t>Old Generation GC (Major/Full GC)</a:t>
            </a:r>
            <a:r>
              <a:rPr lang="en-US" dirty="0"/>
              <a:t>: Slower, for long-lived objects.</a:t>
            </a:r>
          </a:p>
          <a:p>
            <a:r>
              <a:rPr lang="en-US" dirty="0"/>
              <a:t>GC pauses can </a:t>
            </a:r>
            <a:r>
              <a:rPr lang="en-US" b="1" dirty="0"/>
              <a:t>freeze executors</a:t>
            </a:r>
            <a:r>
              <a:rPr lang="en-US" dirty="0"/>
              <a:t>, causing </a:t>
            </a:r>
            <a:r>
              <a:rPr lang="en-US" b="1" dirty="0"/>
              <a:t>delays or task failures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71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PySpark</a:t>
            </a:r>
            <a:r>
              <a:rPr lang="en-IN" dirty="0"/>
              <a:t> Memory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</a:t>
            </a:r>
            <a:r>
              <a:rPr lang="en-US" b="1" dirty="0"/>
              <a:t>. Importance of Memory in Spark</a:t>
            </a:r>
          </a:p>
          <a:p>
            <a:r>
              <a:rPr lang="en-US" dirty="0"/>
              <a:t>Efficient memory usage directly impacts performance</a:t>
            </a:r>
          </a:p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616784"/>
              </p:ext>
            </p:extLst>
          </p:nvPr>
        </p:nvGraphicFramePr>
        <p:xfrm>
          <a:off x="395536" y="3573016"/>
          <a:ext cx="8229600" cy="164592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On-heap memory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Managed by JVM; includes object storage, RDDs, task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Off-heap memory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Outside JVM (direct memory); used for storage caching, Tungsten optimizations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39552" y="5589240"/>
            <a:ext cx="792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On-Heap</a:t>
            </a:r>
            <a:r>
              <a:rPr lang="en-US" dirty="0"/>
              <a:t> stores data in </a:t>
            </a:r>
            <a:r>
              <a:rPr lang="en-US" b="1" dirty="0"/>
              <a:t>deserialized format</a:t>
            </a:r>
            <a:r>
              <a:rPr lang="en-US" dirty="0"/>
              <a:t> → good for computation</a:t>
            </a:r>
            <a:r>
              <a:rPr lang="en-US" dirty="0" smtClean="0"/>
              <a:t>.</a:t>
            </a:r>
          </a:p>
          <a:p>
            <a:endParaRPr lang="en-US" b="1" dirty="0"/>
          </a:p>
          <a:p>
            <a:r>
              <a:rPr lang="en-US" b="1" dirty="0" smtClean="0"/>
              <a:t>Off-Heap</a:t>
            </a:r>
            <a:r>
              <a:rPr lang="en-US" dirty="0" smtClean="0"/>
              <a:t> </a:t>
            </a:r>
            <a:r>
              <a:rPr lang="en-US" dirty="0"/>
              <a:t>uses </a:t>
            </a:r>
            <a:r>
              <a:rPr lang="en-US" b="1" dirty="0"/>
              <a:t>serialized</a:t>
            </a:r>
            <a:r>
              <a:rPr lang="en-US" dirty="0"/>
              <a:t> binary formats → saves space, avoids GC.</a:t>
            </a:r>
          </a:p>
        </p:txBody>
      </p:sp>
    </p:spTree>
    <p:extLst>
      <p:ext uri="{BB962C8B-B14F-4D97-AF65-F5344CB8AC3E}">
        <p14:creationId xmlns:p14="http://schemas.microsoft.com/office/powerpoint/2010/main" val="29047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Assume</a:t>
            </a:r>
            <a:r>
              <a:rPr lang="en-US" dirty="0"/>
              <a:t>, --executor-memory 16g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JVM Memory: On-Heap </a:t>
            </a:r>
            <a:r>
              <a:rPr lang="en-US" dirty="0" err="1"/>
              <a:t>vs</a:t>
            </a:r>
            <a:r>
              <a:rPr lang="en-US" dirty="0"/>
              <a:t> </a:t>
            </a:r>
            <a:r>
              <a:rPr lang="en-US" dirty="0" smtClean="0"/>
              <a:t>Off-Heap</a:t>
            </a:r>
          </a:p>
          <a:p>
            <a:endParaRPr lang="en-US" dirty="0"/>
          </a:p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903061"/>
          <a:ext cx="8229600" cy="1920240"/>
        </p:xfrm>
        <a:graphic>
          <a:graphicData uri="http://schemas.openxmlformats.org/drawingml/2006/table">
            <a:tbl>
              <a:tblPr/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Managed By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Use Cases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GC Affected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On-Heap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JVM (GC)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Code execution, caching, shuffles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Off-Heap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Spark/Tungsten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Binary formats, unsafe caching, I/O buffers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 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788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0FFCDCF-109F-BE94-AE36-4DC7E7F5B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Scaling</a:t>
            </a:r>
          </a:p>
          <a:p>
            <a:endParaRPr lang="en-US" dirty="0"/>
          </a:p>
          <a:p>
            <a:pPr lvl="1"/>
            <a:r>
              <a:rPr lang="en-US" dirty="0"/>
              <a:t>Vertical Scaling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Horizontal Scaling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41205917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Spark Unified Memory Management (On-Heap)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spark.memory.fraction</a:t>
            </a:r>
            <a:r>
              <a:rPr lang="en-US" dirty="0"/>
              <a:t> = 0.6  # 60% of on-heap memory</a:t>
            </a:r>
          </a:p>
          <a:p>
            <a:r>
              <a:rPr lang="en-US" dirty="0" err="1"/>
              <a:t>spark.memory.storageFraction</a:t>
            </a:r>
            <a:r>
              <a:rPr lang="en-US" dirty="0"/>
              <a:t> = 0.5</a:t>
            </a:r>
          </a:p>
        </p:txBody>
      </p:sp>
    </p:spTree>
    <p:extLst>
      <p:ext uri="{BB962C8B-B14F-4D97-AF65-F5344CB8AC3E}">
        <p14:creationId xmlns:p14="http://schemas.microsoft.com/office/powerpoint/2010/main" val="311754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If executor memory = </a:t>
            </a:r>
            <a:r>
              <a:rPr lang="en-IN" b="1" dirty="0"/>
              <a:t>16g</a:t>
            </a:r>
            <a:r>
              <a:rPr lang="en-IN" dirty="0"/>
              <a:t>: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948781"/>
          <a:ext cx="8229600" cy="182880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Component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Allocation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Unified Memory (60%)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9.6g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▸ Execution Memory (50%)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4.8g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▸ Storage Memory (50%)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4.8g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Remaining JVM Memory (40%)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6.4g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10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Execution Memory</a:t>
            </a:r>
            <a:r>
              <a:rPr lang="en-US" dirty="0"/>
              <a:t> – used for:</a:t>
            </a:r>
          </a:p>
          <a:p>
            <a:r>
              <a:rPr lang="en-US" dirty="0"/>
              <a:t>Shuffles, joins, aggregations</a:t>
            </a:r>
            <a:br>
              <a:rPr lang="en-US" dirty="0"/>
            </a:br>
            <a:r>
              <a:rPr lang="en-US" b="1" dirty="0"/>
              <a:t>Storage Memory</a:t>
            </a:r>
            <a:r>
              <a:rPr lang="en-US" dirty="0"/>
              <a:t> – used for:</a:t>
            </a:r>
          </a:p>
          <a:p>
            <a:r>
              <a:rPr lang="en-US" dirty="0"/>
              <a:t>cache(), persist(), broadcast </a:t>
            </a:r>
            <a:r>
              <a:rPr lang="en-US" dirty="0" smtClean="0"/>
              <a:t>variables</a:t>
            </a:r>
          </a:p>
          <a:p>
            <a:endParaRPr lang="en-US" dirty="0"/>
          </a:p>
          <a:p>
            <a:r>
              <a:rPr lang="en-US" dirty="0"/>
              <a:t>Remaining 6.4g is used by:</a:t>
            </a:r>
          </a:p>
          <a:p>
            <a:r>
              <a:rPr lang="en-US" dirty="0"/>
              <a:t>Internal Spark needs</a:t>
            </a:r>
          </a:p>
          <a:p>
            <a:r>
              <a:rPr lang="en-US" dirty="0"/>
              <a:t>Broadcast joins</a:t>
            </a:r>
          </a:p>
          <a:p>
            <a:r>
              <a:rPr lang="en-US" dirty="0"/>
              <a:t>Garbage Collection (GC)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222656" y="3244334"/>
            <a:ext cx="26986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Off-Heap Memory in Spark</a:t>
            </a:r>
          </a:p>
        </p:txBody>
      </p:sp>
    </p:spTree>
    <p:extLst>
      <p:ext uri="{BB962C8B-B14F-4D97-AF65-F5344CB8AC3E}">
        <p14:creationId xmlns:p14="http://schemas.microsoft.com/office/powerpoint/2010/main" val="10329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Off-Heap Memory in Spark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spark.memory.offHeap.enabled</a:t>
            </a:r>
            <a:r>
              <a:rPr lang="en-IN" dirty="0"/>
              <a:t>=true</a:t>
            </a:r>
          </a:p>
          <a:p>
            <a:r>
              <a:rPr lang="en-IN" dirty="0" err="1" smtClean="0"/>
              <a:t>spark.memory.offHeap.size</a:t>
            </a:r>
            <a:r>
              <a:rPr lang="en-IN" dirty="0" smtClean="0"/>
              <a:t>=4g</a:t>
            </a:r>
          </a:p>
          <a:p>
            <a:r>
              <a:rPr lang="en-IN" b="1" dirty="0"/>
              <a:t>Advantages</a:t>
            </a:r>
            <a:r>
              <a:rPr lang="en-IN" b="1" dirty="0" smtClean="0"/>
              <a:t>:</a:t>
            </a:r>
          </a:p>
          <a:p>
            <a:r>
              <a:rPr lang="en-US" dirty="0"/>
              <a:t>Not controlled by JVM GC</a:t>
            </a:r>
          </a:p>
          <a:p>
            <a:r>
              <a:rPr lang="en-US" dirty="0"/>
              <a:t>More predictable, stable memory for I/O buffers, columnar caching</a:t>
            </a:r>
          </a:p>
          <a:p>
            <a:r>
              <a:rPr lang="en-US" dirty="0"/>
              <a:t>Used heavily in </a:t>
            </a:r>
            <a:r>
              <a:rPr lang="en-US" b="1" dirty="0"/>
              <a:t>Tungsten execution engine</a:t>
            </a:r>
            <a:r>
              <a:rPr lang="en-US" dirty="0"/>
              <a:t> (Catalyst + Tungsten project)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373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B326E99-4C2F-7A6F-DF9A-58370625C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3" r="1371" b="2392"/>
          <a:stretch/>
        </p:blipFill>
        <p:spPr>
          <a:xfrm>
            <a:off x="0" y="314632"/>
            <a:ext cx="9018639" cy="602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4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 –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Tune </a:t>
            </a:r>
            <a:r>
              <a:rPr lang="en-IN" dirty="0" err="1"/>
              <a:t>spark.memory.fraction</a:t>
            </a:r>
            <a:r>
              <a:rPr lang="en-IN" dirty="0"/>
              <a:t> and </a:t>
            </a:r>
            <a:r>
              <a:rPr lang="en-IN" dirty="0" err="1"/>
              <a:t>storageFraction</a:t>
            </a:r>
            <a:r>
              <a:rPr lang="en-IN" dirty="0"/>
              <a:t> as per workload</a:t>
            </a:r>
            <a:br>
              <a:rPr lang="en-IN" dirty="0"/>
            </a:br>
            <a:r>
              <a:rPr lang="en-IN" dirty="0"/>
              <a:t>✅ Use off-heap memory for large datasets and stable caching</a:t>
            </a:r>
            <a:br>
              <a:rPr lang="en-IN" dirty="0"/>
            </a:br>
            <a:r>
              <a:rPr lang="en-IN" dirty="0"/>
              <a:t>✅ Monitor and minimize GC using Spark UI</a:t>
            </a:r>
            <a:br>
              <a:rPr lang="en-IN" dirty="0"/>
            </a:br>
            <a:r>
              <a:rPr lang="en-IN" dirty="0"/>
              <a:t>✅ Allocate enough </a:t>
            </a:r>
            <a:r>
              <a:rPr lang="en-IN" dirty="0" err="1"/>
              <a:t>memoryOverhead</a:t>
            </a:r>
            <a:r>
              <a:rPr lang="en-IN" dirty="0"/>
              <a:t> for spill-heavy operations (joins, wide transformations)</a:t>
            </a:r>
          </a:p>
        </p:txBody>
      </p:sp>
    </p:spTree>
    <p:extLst>
      <p:ext uri="{BB962C8B-B14F-4D97-AF65-F5344CB8AC3E}">
        <p14:creationId xmlns:p14="http://schemas.microsoft.com/office/powerpoint/2010/main" val="213630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>
            <a:normAutofit/>
          </a:bodyPr>
          <a:lstStyle/>
          <a:p>
            <a:r>
              <a:rPr lang="en-IN" b="1" dirty="0"/>
              <a:t>c. Memory Regions</a:t>
            </a:r>
          </a:p>
          <a:p>
            <a:r>
              <a:rPr lang="en-US" b="1" dirty="0"/>
              <a:t>Execution memory</a:t>
            </a:r>
            <a:r>
              <a:rPr lang="en-US" dirty="0"/>
              <a:t>: Used for shuffles, joins, aggregations</a:t>
            </a:r>
          </a:p>
          <a:p>
            <a:r>
              <a:rPr lang="en-US" b="1" dirty="0"/>
              <a:t>Storage memory</a:t>
            </a:r>
            <a:r>
              <a:rPr lang="en-US" dirty="0"/>
              <a:t>: Caching and broadcasting</a:t>
            </a:r>
          </a:p>
          <a:p>
            <a:r>
              <a:rPr lang="en-US" b="1" dirty="0"/>
              <a:t>User memory</a:t>
            </a:r>
            <a:r>
              <a:rPr lang="en-US" dirty="0"/>
              <a:t>: JVM overhead</a:t>
            </a:r>
          </a:p>
          <a:p>
            <a:r>
              <a:rPr lang="en-US" b="1" dirty="0"/>
              <a:t>d. When to Use Off-heap Memory</a:t>
            </a:r>
          </a:p>
          <a:p>
            <a:r>
              <a:rPr lang="en-US" dirty="0"/>
              <a:t>Large datasets, avoid GC overhead</a:t>
            </a:r>
          </a:p>
          <a:p>
            <a:r>
              <a:rPr lang="en-US" dirty="0"/>
              <a:t>Use with </a:t>
            </a:r>
            <a:r>
              <a:rPr lang="en-US" dirty="0" err="1"/>
              <a:t>spark.memory.offHeap.enabled</a:t>
            </a:r>
            <a:r>
              <a:rPr lang="en-US" dirty="0"/>
              <a:t> = true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791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B545F78-808E-C162-C430-E22DCA4525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49" b="3189"/>
          <a:stretch/>
        </p:blipFill>
        <p:spPr>
          <a:xfrm>
            <a:off x="1128251" y="245381"/>
            <a:ext cx="6260691" cy="60374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2966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537F461D-EB77-92B7-F91A-B74E8CA65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1737" y="1022555"/>
            <a:ext cx="6697100" cy="5154408"/>
          </a:xfrm>
        </p:spPr>
      </p:pic>
    </p:spTree>
    <p:extLst>
      <p:ext uri="{BB962C8B-B14F-4D97-AF65-F5344CB8AC3E}">
        <p14:creationId xmlns:p14="http://schemas.microsoft.com/office/powerpoint/2010/main" val="198074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887DF40-F0E9-40FC-44AC-018BA61D19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7" t="2905" r="4355" b="5962"/>
          <a:stretch/>
        </p:blipFill>
        <p:spPr>
          <a:xfrm>
            <a:off x="427703" y="324465"/>
            <a:ext cx="8318090" cy="60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63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FDAF3C7-43AF-DF35-C4F5-63473B14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D47713D-3AC8-248C-C587-87F8DBB65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Everywhere</a:t>
            </a:r>
          </a:p>
          <a:p>
            <a:endParaRPr lang="en-US" dirty="0"/>
          </a:p>
          <a:p>
            <a:r>
              <a:rPr lang="en-US" dirty="0"/>
              <a:t>Unified platform</a:t>
            </a:r>
          </a:p>
          <a:p>
            <a:endParaRPr lang="en-US" dirty="0"/>
          </a:p>
          <a:p>
            <a:r>
              <a:rPr lang="en-US" dirty="0"/>
              <a:t>In memory-cluster computing framework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7795764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RDDs – The Foundation of Spark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a. What are RDDs?</a:t>
            </a:r>
          </a:p>
          <a:p>
            <a:r>
              <a:rPr lang="en-US" dirty="0"/>
              <a:t>Resilient Distributed Datasets (low-level, fault-tolerant collections)</a:t>
            </a:r>
          </a:p>
          <a:p>
            <a:r>
              <a:rPr lang="en-US" dirty="0"/>
              <a:t>Immutable, distributed collections of objects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7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48B1C15-6354-AB6C-12C3-A8A459710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453225" y="533956"/>
            <a:ext cx="4621695" cy="6088281"/>
          </a:xfrm>
        </p:spPr>
      </p:pic>
    </p:spTree>
    <p:extLst>
      <p:ext uri="{BB962C8B-B14F-4D97-AF65-F5344CB8AC3E}">
        <p14:creationId xmlns:p14="http://schemas.microsoft.com/office/powerpoint/2010/main" val="336589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b. When to Use </a:t>
            </a:r>
            <a:r>
              <a:rPr lang="en-US" dirty="0" smtClean="0"/>
              <a:t>RDDs</a:t>
            </a:r>
          </a:p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994501"/>
          <a:ext cx="8229600" cy="173736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Use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Why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Fine-grained control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Custom partitioning, low-level operations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No need for schema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Unstructured or complex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Transformation-heavy workflows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Complex logic not suited for SQL/</a:t>
                      </a:r>
                      <a:r>
                        <a:rPr lang="en-US" dirty="0" err="1"/>
                        <a:t>DataFrame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37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c. Why Avoid RDDs (for most DE work</a:t>
            </a:r>
            <a:r>
              <a:rPr lang="en-US" dirty="0" smtClean="0"/>
              <a:t>)?</a:t>
            </a:r>
          </a:p>
          <a:p>
            <a:r>
              <a:rPr lang="en-US" dirty="0"/>
              <a:t>No optimization (no Catalyst/Tungsten)</a:t>
            </a:r>
          </a:p>
          <a:p>
            <a:r>
              <a:rPr lang="en-US" dirty="0"/>
              <a:t>Manual memory tuning</a:t>
            </a:r>
          </a:p>
          <a:p>
            <a:r>
              <a:rPr lang="en-US" dirty="0"/>
              <a:t>Verbose syntax</a:t>
            </a:r>
          </a:p>
          <a:p>
            <a:r>
              <a:rPr lang="en-US" dirty="0"/>
              <a:t>Lack of schema-awareness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7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PySpark</a:t>
            </a:r>
            <a:r>
              <a:rPr lang="en-US" dirty="0"/>
              <a:t> </a:t>
            </a:r>
            <a:r>
              <a:rPr lang="en-US" dirty="0" err="1"/>
              <a:t>DataFrame</a:t>
            </a:r>
            <a:r>
              <a:rPr lang="en-US" dirty="0"/>
              <a:t> API – The Recommended Approach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What is a </a:t>
            </a:r>
            <a:r>
              <a:rPr lang="en-US" b="1" dirty="0" err="1"/>
              <a:t>DataFrame</a:t>
            </a:r>
            <a:r>
              <a:rPr lang="en-US" b="1" dirty="0"/>
              <a:t> in </a:t>
            </a:r>
            <a:r>
              <a:rPr lang="en-US" b="1" dirty="0" err="1"/>
              <a:t>PySpark</a:t>
            </a:r>
            <a:r>
              <a:rPr lang="en-US" b="1" dirty="0"/>
              <a:t>?</a:t>
            </a:r>
          </a:p>
          <a:p>
            <a:r>
              <a:rPr lang="en-US" dirty="0"/>
              <a:t>Tabular data structure with schema</a:t>
            </a:r>
          </a:p>
          <a:p>
            <a:r>
              <a:rPr lang="en-US" dirty="0"/>
              <a:t>Built on RDD but </a:t>
            </a:r>
            <a:r>
              <a:rPr lang="en-US" dirty="0" err="1"/>
              <a:t>optimizable</a:t>
            </a:r>
            <a:endParaRPr lang="en-US" dirty="0"/>
          </a:p>
          <a:p>
            <a:r>
              <a:rPr lang="en-US" dirty="0"/>
              <a:t>Supports SQL operations, aggregation, joins, etc.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7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Why Use </a:t>
            </a:r>
            <a:r>
              <a:rPr lang="en-IN" dirty="0" err="1"/>
              <a:t>DataFrames</a:t>
            </a:r>
            <a:r>
              <a:rPr lang="en-IN" dirty="0" smtClean="0"/>
              <a:t>?</a:t>
            </a:r>
          </a:p>
          <a:p>
            <a:r>
              <a:rPr lang="en-US" dirty="0"/>
              <a:t>Optimized via </a:t>
            </a:r>
            <a:r>
              <a:rPr lang="en-US" b="1" dirty="0"/>
              <a:t>Catalyst optimizer</a:t>
            </a:r>
            <a:endParaRPr lang="en-US" dirty="0"/>
          </a:p>
          <a:p>
            <a:r>
              <a:rPr lang="en-US" dirty="0"/>
              <a:t>Execution engine benefits from </a:t>
            </a:r>
            <a:r>
              <a:rPr lang="en-US" b="1" dirty="0"/>
              <a:t>Tungsten</a:t>
            </a:r>
            <a:r>
              <a:rPr lang="en-US" dirty="0"/>
              <a:t> (off-heap memory, </a:t>
            </a:r>
            <a:r>
              <a:rPr lang="en-US" dirty="0" err="1"/>
              <a:t>bytecode</a:t>
            </a:r>
            <a:r>
              <a:rPr lang="en-US" dirty="0"/>
              <a:t> gen)</a:t>
            </a:r>
          </a:p>
          <a:p>
            <a:r>
              <a:rPr lang="en-US" dirty="0"/>
              <a:t>Declarative (write less, get more)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803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Comparison: </a:t>
            </a:r>
            <a:r>
              <a:rPr lang="en-IN" dirty="0" err="1"/>
              <a:t>PySpark</a:t>
            </a:r>
            <a:r>
              <a:rPr lang="en-IN" dirty="0"/>
              <a:t> </a:t>
            </a:r>
            <a:r>
              <a:rPr lang="en-IN" dirty="0" err="1"/>
              <a:t>DataFrame</a:t>
            </a:r>
            <a:r>
              <a:rPr lang="en-IN" dirty="0"/>
              <a:t> API </a:t>
            </a:r>
            <a:r>
              <a:rPr lang="en-IN" dirty="0" err="1"/>
              <a:t>vs</a:t>
            </a:r>
            <a:r>
              <a:rPr lang="en-IN" dirty="0"/>
              <a:t> Pandas API on Spark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a. What is Pandas API on Spark?</a:t>
            </a:r>
          </a:p>
          <a:p>
            <a:r>
              <a:rPr lang="en-US" dirty="0"/>
              <a:t>Use Pandas-like syntax over Spark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Good for users transitioning from Pandas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677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b. When to Use Pandas-on-Spark</a:t>
            </a:r>
            <a:r>
              <a:rPr lang="en-US" dirty="0" smtClean="0"/>
              <a:t>?</a:t>
            </a:r>
          </a:p>
          <a:p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3131661"/>
          <a:ext cx="8229600" cy="146304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Use Case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Why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Transitioning from Pandas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Minimal code changes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Exploratory analysis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Quick interactive 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Data Science notebooks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Familiarity over performance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77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Data Engineers Should Prefer </a:t>
            </a:r>
            <a:r>
              <a:rPr lang="en-US" dirty="0" err="1"/>
              <a:t>DataFrame</a:t>
            </a:r>
            <a:r>
              <a:rPr lang="en-US" dirty="0"/>
              <a:t> API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628741"/>
          <a:ext cx="8229600" cy="246888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Factor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PySpark DataFrames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Pandas-on-Spark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Performance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Catalyst &amp; Tungsten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⚠️ Slower due to abstraction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Optimization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Fully optimized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Limited tuning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Control over resources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Executor-level configs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⚠️ Less visibility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Production-grade ETL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Industry standard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Not preferred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Compatibility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 All Spark 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⚠️ Some features missing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594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AD346FC4-87D8-28B7-BA6F-675448DF50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238" y="664721"/>
            <a:ext cx="7024978" cy="5528559"/>
          </a:xfrm>
        </p:spPr>
      </p:pic>
    </p:spTree>
    <p:extLst>
      <p:ext uri="{BB962C8B-B14F-4D97-AF65-F5344CB8AC3E}">
        <p14:creationId xmlns:p14="http://schemas.microsoft.com/office/powerpoint/2010/main" val="216718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park Architecture | Distributed Systems Architecture">
            <a:extLst>
              <a:ext uri="{FF2B5EF4-FFF2-40B4-BE49-F238E27FC236}">
                <a16:creationId xmlns="" xmlns:a16="http://schemas.microsoft.com/office/drawing/2014/main" id="{BBE41A4F-694B-055A-6709-BD8B8B37D0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599" y="1455088"/>
            <a:ext cx="6525893" cy="407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5932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✅ 1. UDFs (User Defined Functions)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👉 When to use:</a:t>
            </a:r>
          </a:p>
          <a:p>
            <a:r>
              <a:rPr lang="en-US" dirty="0"/>
              <a:t>You need custom logic not available in built-in Spark SQL functions.</a:t>
            </a:r>
          </a:p>
          <a:p>
            <a:r>
              <a:rPr lang="en-US" dirty="0"/>
              <a:t>Be careful! UDFs are slower because they run row-by-row and </a:t>
            </a:r>
            <a:r>
              <a:rPr lang="en-US" b="1" dirty="0"/>
              <a:t>break Spark’s optimization</a:t>
            </a:r>
            <a:r>
              <a:rPr lang="en-US" dirty="0"/>
              <a:t> (no predicate pushdown, no </a:t>
            </a:r>
            <a:r>
              <a:rPr lang="en-US" dirty="0" err="1"/>
              <a:t>vectorization</a:t>
            </a:r>
            <a:r>
              <a:rPr lang="en-US" dirty="0"/>
              <a:t>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161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This supports pushdown</a:t>
            </a:r>
          </a:p>
          <a:p>
            <a:r>
              <a:rPr lang="en-US" dirty="0" err="1"/>
              <a:t>df.filter</a:t>
            </a:r>
            <a:r>
              <a:rPr lang="en-US" dirty="0"/>
              <a:t>("age &gt; 30").explain()</a:t>
            </a:r>
          </a:p>
          <a:p>
            <a:endParaRPr lang="en-US" dirty="0"/>
          </a:p>
          <a:p>
            <a:r>
              <a:rPr lang="en-US" dirty="0"/>
              <a:t># This does NOT</a:t>
            </a:r>
          </a:p>
          <a:p>
            <a:r>
              <a:rPr lang="en-US" dirty="0" err="1"/>
              <a:t>df.filter</a:t>
            </a:r>
            <a:r>
              <a:rPr lang="en-US" dirty="0"/>
              <a:t>(</a:t>
            </a:r>
            <a:r>
              <a:rPr lang="en-US" dirty="0" err="1"/>
              <a:t>my_custom_udf</a:t>
            </a:r>
            <a:r>
              <a:rPr lang="en-US" dirty="0"/>
              <a:t>("age")).explain()</a:t>
            </a:r>
          </a:p>
        </p:txBody>
      </p:sp>
    </p:spTree>
    <p:extLst>
      <p:ext uri="{BB962C8B-B14F-4D97-AF65-F5344CB8AC3E}">
        <p14:creationId xmlns:p14="http://schemas.microsoft.com/office/powerpoint/2010/main" val="82256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No </a:t>
            </a:r>
            <a:r>
              <a:rPr lang="en-IN" dirty="0" err="1"/>
              <a:t>Vectorization</a:t>
            </a:r>
            <a:r>
              <a:rPr lang="en-IN" dirty="0"/>
              <a:t> = Row-by-Row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What is </a:t>
            </a:r>
            <a:r>
              <a:rPr lang="en-US" b="1" dirty="0" err="1"/>
              <a:t>vectorization</a:t>
            </a:r>
            <a:r>
              <a:rPr lang="en-US" b="1" dirty="0"/>
              <a:t>?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Processing data in </a:t>
            </a:r>
            <a:r>
              <a:rPr lang="en-US" b="1" dirty="0"/>
              <a:t>batches (column-wise)</a:t>
            </a:r>
            <a:r>
              <a:rPr lang="en-US" dirty="0"/>
              <a:t> instead of row-by-row.</a:t>
            </a:r>
          </a:p>
          <a:p>
            <a:r>
              <a:rPr lang="en-US" dirty="0"/>
              <a:t>Built-in functions use </a:t>
            </a:r>
            <a:r>
              <a:rPr lang="en-US" b="1" dirty="0"/>
              <a:t>Java </a:t>
            </a:r>
            <a:r>
              <a:rPr lang="en-US" b="1" dirty="0" err="1"/>
              <a:t>bytecode</a:t>
            </a:r>
            <a:r>
              <a:rPr lang="en-US" b="1" dirty="0"/>
              <a:t> + columnar format</a:t>
            </a:r>
            <a:r>
              <a:rPr lang="en-US" dirty="0"/>
              <a:t>, which is fast.</a:t>
            </a:r>
          </a:p>
          <a:p>
            <a:r>
              <a:rPr lang="en-US" dirty="0"/>
              <a:t>UDFs execute Python code </a:t>
            </a:r>
            <a:r>
              <a:rPr lang="en-US" b="1" dirty="0"/>
              <a:t>one row at a time</a:t>
            </a:r>
            <a:r>
              <a:rPr lang="en-US" dirty="0"/>
              <a:t> = expensive Python-Java crossing = slow.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2920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pandas_udf</a:t>
            </a:r>
            <a:r>
              <a:rPr lang="en-IN" dirty="0"/>
              <a:t>: Faster UDF Alternative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from </a:t>
            </a:r>
            <a:r>
              <a:rPr lang="en-IN" dirty="0" err="1"/>
              <a:t>pyspark.sql.functions</a:t>
            </a:r>
            <a:r>
              <a:rPr lang="en-IN" dirty="0"/>
              <a:t> import </a:t>
            </a:r>
            <a:r>
              <a:rPr lang="en-IN" dirty="0" err="1"/>
              <a:t>pandas_udf</a:t>
            </a:r>
            <a:endParaRPr lang="en-IN" dirty="0"/>
          </a:p>
          <a:p>
            <a:r>
              <a:rPr lang="en-IN" dirty="0"/>
              <a:t>import pandas as </a:t>
            </a:r>
            <a:r>
              <a:rPr lang="en-IN" dirty="0" err="1"/>
              <a:t>pd</a:t>
            </a:r>
            <a:endParaRPr lang="en-IN" dirty="0"/>
          </a:p>
          <a:p>
            <a:endParaRPr lang="en-IN" dirty="0"/>
          </a:p>
          <a:p>
            <a:r>
              <a:rPr lang="en-IN" dirty="0"/>
              <a:t>@</a:t>
            </a:r>
            <a:r>
              <a:rPr lang="en-IN" dirty="0" err="1"/>
              <a:t>pandas_udf</a:t>
            </a:r>
            <a:r>
              <a:rPr lang="en-IN" dirty="0"/>
              <a:t>("string")</a:t>
            </a:r>
          </a:p>
          <a:p>
            <a:r>
              <a:rPr lang="en-IN" dirty="0" err="1"/>
              <a:t>def</a:t>
            </a:r>
            <a:r>
              <a:rPr lang="en-IN" dirty="0"/>
              <a:t> </a:t>
            </a:r>
            <a:r>
              <a:rPr lang="en-IN" dirty="0" err="1"/>
              <a:t>label_even_odd</a:t>
            </a:r>
            <a:r>
              <a:rPr lang="en-IN" dirty="0"/>
              <a:t>(s: </a:t>
            </a:r>
            <a:r>
              <a:rPr lang="en-IN" dirty="0" err="1"/>
              <a:t>pd.Series</a:t>
            </a:r>
            <a:r>
              <a:rPr lang="en-IN" dirty="0"/>
              <a:t>) -&gt; </a:t>
            </a:r>
            <a:r>
              <a:rPr lang="en-IN" dirty="0" err="1"/>
              <a:t>pd.Series</a:t>
            </a:r>
            <a:r>
              <a:rPr lang="en-IN" dirty="0"/>
              <a:t>:</a:t>
            </a:r>
          </a:p>
          <a:p>
            <a:r>
              <a:rPr lang="en-IN" dirty="0"/>
              <a:t>    return </a:t>
            </a:r>
            <a:r>
              <a:rPr lang="en-IN" dirty="0" err="1"/>
              <a:t>s.apply</a:t>
            </a:r>
            <a:r>
              <a:rPr lang="en-IN" dirty="0"/>
              <a:t>(lambda x: "even" if x % 2 == 0 else "odd")</a:t>
            </a:r>
          </a:p>
          <a:p>
            <a:endParaRPr lang="en-IN" dirty="0"/>
          </a:p>
          <a:p>
            <a:r>
              <a:rPr lang="en-IN" dirty="0" err="1"/>
              <a:t>df.withColumn</a:t>
            </a:r>
            <a:r>
              <a:rPr lang="en-IN" dirty="0"/>
              <a:t>("label", </a:t>
            </a:r>
            <a:r>
              <a:rPr lang="en-IN" dirty="0" err="1"/>
              <a:t>label_even_odd</a:t>
            </a:r>
            <a:r>
              <a:rPr lang="en-IN" dirty="0"/>
              <a:t>(</a:t>
            </a:r>
            <a:r>
              <a:rPr lang="en-IN" dirty="0" err="1"/>
              <a:t>df</a:t>
            </a:r>
            <a:r>
              <a:rPr lang="en-IN" dirty="0"/>
              <a:t>["value"])).show()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144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Serialization and UDFs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Serialization = converting objects into bytes to send them across processes (Python ↔ JVM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IN" dirty="0"/>
              <a:t>Spark uses:</a:t>
            </a:r>
          </a:p>
          <a:p>
            <a:r>
              <a:rPr lang="en-IN" b="1" dirty="0"/>
              <a:t>Java Serialization</a:t>
            </a:r>
            <a:r>
              <a:rPr lang="en-IN" dirty="0"/>
              <a:t> (default): slow, verbose</a:t>
            </a:r>
          </a:p>
          <a:p>
            <a:r>
              <a:rPr lang="en-IN" b="1" dirty="0" err="1"/>
              <a:t>Kryo</a:t>
            </a:r>
            <a:r>
              <a:rPr lang="en-IN" b="1" dirty="0"/>
              <a:t> Serialization</a:t>
            </a:r>
            <a:r>
              <a:rPr lang="en-IN" dirty="0"/>
              <a:t> (faster): compact, recommended for </a:t>
            </a:r>
            <a:r>
              <a:rPr lang="en-IN" dirty="0" smtClean="0"/>
              <a:t>performance</a:t>
            </a:r>
          </a:p>
          <a:p>
            <a:endParaRPr lang="en-IN" dirty="0" smtClean="0"/>
          </a:p>
          <a:p>
            <a:r>
              <a:rPr lang="en-IN" dirty="0" err="1"/>
              <a:t>spark.conf.set</a:t>
            </a:r>
            <a:r>
              <a:rPr lang="en-IN" dirty="0"/>
              <a:t>("</a:t>
            </a:r>
            <a:r>
              <a:rPr lang="en-IN" dirty="0" err="1"/>
              <a:t>spark.serializer</a:t>
            </a:r>
            <a:r>
              <a:rPr lang="en-IN" dirty="0"/>
              <a:t>", "</a:t>
            </a:r>
            <a:r>
              <a:rPr lang="en-IN" dirty="0" err="1"/>
              <a:t>org.apache.spark.serializer.KryoSerializer</a:t>
            </a:r>
            <a:r>
              <a:rPr lang="en-IN" dirty="0"/>
              <a:t>")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864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UDFs add </a:t>
            </a:r>
            <a:r>
              <a:rPr lang="en-US" b="1" dirty="0"/>
              <a:t>extra serialization overhead</a:t>
            </a:r>
            <a:r>
              <a:rPr lang="en-US" dirty="0"/>
              <a:t>:</a:t>
            </a:r>
          </a:p>
          <a:p>
            <a:r>
              <a:rPr lang="en-US" dirty="0"/>
              <a:t>Data must be </a:t>
            </a:r>
            <a:r>
              <a:rPr lang="en-US" b="1" dirty="0"/>
              <a:t>converted from JVM (Spark) to Python (UDF) and back</a:t>
            </a:r>
            <a:r>
              <a:rPr lang="en-US" dirty="0"/>
              <a:t>.</a:t>
            </a:r>
          </a:p>
          <a:p>
            <a:r>
              <a:rPr lang="en-US" dirty="0"/>
              <a:t>This </a:t>
            </a:r>
            <a:r>
              <a:rPr lang="en-US" dirty="0" err="1"/>
              <a:t>marshalling</a:t>
            </a:r>
            <a:r>
              <a:rPr lang="en-US" dirty="0"/>
              <a:t> adds cost.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712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Partitions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Why partition matters</a:t>
            </a:r>
            <a:r>
              <a:rPr lang="en-IN" dirty="0" smtClean="0"/>
              <a:t>:</a:t>
            </a:r>
          </a:p>
          <a:p>
            <a:endParaRPr lang="en-US" dirty="0"/>
          </a:p>
          <a:p>
            <a:r>
              <a:rPr lang="en-US" dirty="0"/>
              <a:t>Spark runs tasks </a:t>
            </a:r>
            <a:r>
              <a:rPr lang="en-US" b="1" dirty="0"/>
              <a:t>per partition</a:t>
            </a:r>
            <a:r>
              <a:rPr lang="en-US" dirty="0"/>
              <a:t>.</a:t>
            </a:r>
          </a:p>
          <a:p>
            <a:r>
              <a:rPr lang="en-US" dirty="0"/>
              <a:t>More partitions = more parallelism.</a:t>
            </a:r>
          </a:p>
          <a:p>
            <a:r>
              <a:rPr lang="en-US" dirty="0"/>
              <a:t>Too many = overhead; too few = underutilization.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48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Caching vs. Persisting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🔸 What is Caching?</a:t>
            </a:r>
          </a:p>
          <a:p>
            <a:r>
              <a:rPr lang="en-US" dirty="0"/>
              <a:t>Caching stores </a:t>
            </a:r>
            <a:r>
              <a:rPr lang="en-US" b="1" dirty="0"/>
              <a:t>RDD/</a:t>
            </a:r>
            <a:r>
              <a:rPr lang="en-US" b="1" dirty="0" err="1"/>
              <a:t>DataFrame</a:t>
            </a:r>
            <a:r>
              <a:rPr lang="en-US" b="1" dirty="0"/>
              <a:t> in memory (RAM)</a:t>
            </a:r>
            <a:r>
              <a:rPr lang="en-US" dirty="0"/>
              <a:t> for </a:t>
            </a:r>
            <a:r>
              <a:rPr lang="en-US" b="1" dirty="0"/>
              <a:t>faster reuse</a:t>
            </a:r>
            <a:r>
              <a:rPr lang="en-US" dirty="0"/>
              <a:t> in iterative or multiple actions.</a:t>
            </a:r>
          </a:p>
          <a:p>
            <a:r>
              <a:rPr lang="en-US" dirty="0"/>
              <a:t>Example: If you perform multiple actions (like count(), show()), Spark will re-evaluate the plan unless cached.</a:t>
            </a:r>
          </a:p>
        </p:txBody>
      </p:sp>
    </p:spTree>
    <p:extLst>
      <p:ext uri="{BB962C8B-B14F-4D97-AF65-F5344CB8AC3E}">
        <p14:creationId xmlns:p14="http://schemas.microsoft.com/office/powerpoint/2010/main" val="251101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994501"/>
          <a:ext cx="8229600" cy="173736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cache()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persist()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Memory only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Memory + Disk (or custom level)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Default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MEMORY_AND_DISK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Needs level specification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Fault Tolerant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Partial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More options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84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df_cached</a:t>
            </a:r>
            <a:r>
              <a:rPr lang="en-IN" dirty="0"/>
              <a:t> = df2.cache()</a:t>
            </a:r>
          </a:p>
          <a:p>
            <a:r>
              <a:rPr lang="en-IN" dirty="0" err="1"/>
              <a:t>df_cached.count</a:t>
            </a:r>
            <a:r>
              <a:rPr lang="en-IN" dirty="0" smtClean="0"/>
              <a:t>()</a:t>
            </a:r>
          </a:p>
          <a:p>
            <a:endParaRPr lang="en-US" dirty="0"/>
          </a:p>
          <a:p>
            <a:r>
              <a:rPr lang="en-US" b="1" dirty="0"/>
              <a:t>Note:</a:t>
            </a:r>
          </a:p>
          <a:p>
            <a:r>
              <a:rPr lang="en-US" dirty="0"/>
              <a:t>Use .</a:t>
            </a:r>
            <a:r>
              <a:rPr lang="en-US" dirty="0" err="1"/>
              <a:t>unpersist</a:t>
            </a:r>
            <a:r>
              <a:rPr lang="en-US" dirty="0"/>
              <a:t>() after use to free memory.</a:t>
            </a:r>
          </a:p>
          <a:p>
            <a:r>
              <a:rPr lang="en-US" dirty="0"/>
              <a:t>Don’t over-cache; cache only reused large </a:t>
            </a:r>
            <a:r>
              <a:rPr lang="en-US" dirty="0" err="1"/>
              <a:t>dataframes</a:t>
            </a:r>
            <a:r>
              <a:rPr lang="en-US" dirty="0"/>
              <a:t>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754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pache Spark 2 tutorial with PySpark : Analyzing Neuroimaging Data with ...">
            <a:extLst>
              <a:ext uri="{FF2B5EF4-FFF2-40B4-BE49-F238E27FC236}">
                <a16:creationId xmlns="" xmlns:a16="http://schemas.microsoft.com/office/drawing/2014/main" id="{6152818E-59AA-2494-E98A-C1852CC0BA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806" y="1033671"/>
            <a:ext cx="6058893" cy="520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2133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Serialization in Spark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Serialization is how Spark converts objects to </a:t>
            </a:r>
            <a:r>
              <a:rPr lang="en-US" dirty="0" smtClean="0"/>
              <a:t>bytes </a:t>
            </a:r>
            <a:r>
              <a:rPr lang="en-US" dirty="0"/>
              <a:t>for storage/shuffle/execution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3040221"/>
          <a:ext cx="8229600" cy="164592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Performance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Java Serialization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Default, works for any object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Kryo Serialization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Faster, compact, needs registration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467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Serialization affects </a:t>
            </a:r>
            <a:r>
              <a:rPr lang="en-US" b="1" dirty="0"/>
              <a:t>shuffle performance</a:t>
            </a:r>
            <a:r>
              <a:rPr lang="en-US" dirty="0"/>
              <a:t> and </a:t>
            </a:r>
            <a:r>
              <a:rPr lang="en-US" b="1" dirty="0"/>
              <a:t>memory usage</a:t>
            </a:r>
            <a:r>
              <a:rPr lang="en-US" dirty="0"/>
              <a:t>.</a:t>
            </a:r>
          </a:p>
          <a:p>
            <a:r>
              <a:rPr lang="en-US" dirty="0" err="1"/>
              <a:t>Kryo</a:t>
            </a:r>
            <a:r>
              <a:rPr lang="en-US" dirty="0"/>
              <a:t> is a </a:t>
            </a:r>
            <a:r>
              <a:rPr lang="en-US" b="1" dirty="0"/>
              <a:t>must</a:t>
            </a:r>
            <a:r>
              <a:rPr lang="en-US" dirty="0"/>
              <a:t> for large datasets or ML workflows.</a:t>
            </a:r>
          </a:p>
        </p:txBody>
      </p:sp>
    </p:spTree>
    <p:extLst>
      <p:ext uri="{BB962C8B-B14F-4D97-AF65-F5344CB8AC3E}">
        <p14:creationId xmlns:p14="http://schemas.microsoft.com/office/powerpoint/2010/main" val="340280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cache() keeps data in memory; persist() allows memory/disk levels.</a:t>
            </a:r>
          </a:p>
          <a:p>
            <a:r>
              <a:rPr lang="en-IN" dirty="0"/>
              <a:t>Always </a:t>
            </a:r>
            <a:r>
              <a:rPr lang="en-IN" dirty="0" err="1"/>
              <a:t>unpersist</a:t>
            </a:r>
            <a:r>
              <a:rPr lang="en-IN" dirty="0"/>
              <a:t> unused </a:t>
            </a:r>
            <a:r>
              <a:rPr lang="en-IN" dirty="0" err="1"/>
              <a:t>dataframes</a:t>
            </a:r>
            <a:r>
              <a:rPr lang="en-IN" dirty="0"/>
              <a:t>.</a:t>
            </a:r>
          </a:p>
          <a:p>
            <a:r>
              <a:rPr lang="en-IN" dirty="0"/>
              <a:t>Prefer </a:t>
            </a:r>
            <a:r>
              <a:rPr lang="en-IN" b="1" dirty="0"/>
              <a:t>Spark built-in functions</a:t>
            </a:r>
            <a:r>
              <a:rPr lang="en-IN" dirty="0"/>
              <a:t> over UDFs.</a:t>
            </a:r>
          </a:p>
          <a:p>
            <a:r>
              <a:rPr lang="en-IN" dirty="0"/>
              <a:t>Serialization impacts shuffle &amp; memory. </a:t>
            </a:r>
            <a:r>
              <a:rPr lang="en-IN" dirty="0" err="1"/>
              <a:t>Kryo</a:t>
            </a:r>
            <a:r>
              <a:rPr lang="en-IN" dirty="0"/>
              <a:t> is faster.</a:t>
            </a:r>
          </a:p>
          <a:p>
            <a:r>
              <a:rPr lang="en-IN" dirty="0"/>
              <a:t>Use </a:t>
            </a:r>
            <a:r>
              <a:rPr lang="en-IN" b="1" dirty="0"/>
              <a:t>Spark UI</a:t>
            </a:r>
            <a:r>
              <a:rPr lang="en-IN" dirty="0"/>
              <a:t> and </a:t>
            </a:r>
            <a:r>
              <a:rPr lang="en-IN" b="1" dirty="0"/>
              <a:t>event logs</a:t>
            </a:r>
            <a:r>
              <a:rPr lang="en-IN" dirty="0"/>
              <a:t> to debug performance.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556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Bottlenecks in Spark Jobs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Skewed </a:t>
            </a:r>
            <a:r>
              <a:rPr lang="en-IN" dirty="0" smtClean="0"/>
              <a:t>Joins</a:t>
            </a:r>
          </a:p>
          <a:p>
            <a:pPr lvl="1"/>
            <a:r>
              <a:rPr lang="en-US" sz="2400" dirty="0" smtClean="0"/>
              <a:t>One </a:t>
            </a:r>
            <a:r>
              <a:rPr lang="en-US" sz="2400" dirty="0"/>
              <a:t>side of a join has </a:t>
            </a:r>
            <a:r>
              <a:rPr lang="en-US" sz="2400" b="1" dirty="0"/>
              <a:t>disproportionately large </a:t>
            </a:r>
            <a:r>
              <a:rPr lang="en-US" sz="2400" b="1" dirty="0" smtClean="0"/>
              <a:t>partitions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dirty="0" smtClean="0"/>
              <a:t>Causes </a:t>
            </a:r>
            <a:r>
              <a:rPr lang="en-US" sz="2400" dirty="0"/>
              <a:t>a few tasks to run very long, leading to </a:t>
            </a:r>
            <a:r>
              <a:rPr lang="en-US" sz="2400" b="1" dirty="0"/>
              <a:t>stage delay</a:t>
            </a:r>
            <a:r>
              <a:rPr lang="en-US" sz="2400" dirty="0" smtClean="0"/>
              <a:t>.</a:t>
            </a:r>
          </a:p>
          <a:p>
            <a:pPr lvl="1">
              <a:buFont typeface="Wingdings" pitchFamily="2" charset="2"/>
              <a:buChar char="§"/>
            </a:pPr>
            <a:endParaRPr lang="en-IN" dirty="0" smtClean="0"/>
          </a:p>
          <a:p>
            <a:pPr lvl="1">
              <a:buFont typeface="Wingdings" pitchFamily="2" charset="2"/>
              <a:buChar char="§"/>
            </a:pPr>
            <a:r>
              <a:rPr lang="en-IN" dirty="0" smtClean="0"/>
              <a:t>Diagnosis:</a:t>
            </a:r>
          </a:p>
          <a:p>
            <a:pPr lvl="2"/>
            <a:r>
              <a:rPr lang="en-US" dirty="0"/>
              <a:t>Uneven task duration in Spark UI.</a:t>
            </a:r>
          </a:p>
          <a:p>
            <a:pPr lvl="2"/>
            <a:r>
              <a:rPr lang="en-US" dirty="0"/>
              <a:t>High shuffle read size for specific tasks.</a:t>
            </a:r>
          </a:p>
          <a:p>
            <a:pPr lvl="2">
              <a:buFont typeface="Wingdings" pitchFamily="2" charset="2"/>
              <a:buChar char="§"/>
            </a:pPr>
            <a:endParaRPr lang="en-US" dirty="0"/>
          </a:p>
          <a:p>
            <a:pPr marL="45720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778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✅ 2. Shuffle Spill to Disk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What is Shuffle?</a:t>
            </a:r>
          </a:p>
          <a:p>
            <a:r>
              <a:rPr lang="en-IN" dirty="0"/>
              <a:t>Intermediate data exchange during </a:t>
            </a:r>
            <a:r>
              <a:rPr lang="en-IN" dirty="0" err="1"/>
              <a:t>groupBy</a:t>
            </a:r>
            <a:r>
              <a:rPr lang="en-IN" dirty="0"/>
              <a:t>, join, distinct, etc.</a:t>
            </a:r>
          </a:p>
          <a:p>
            <a:r>
              <a:rPr lang="en-IN" b="1" dirty="0"/>
              <a:t>🔸 Why Spills Happen?</a:t>
            </a:r>
          </a:p>
          <a:p>
            <a:r>
              <a:rPr lang="en-IN" dirty="0"/>
              <a:t>When data exceeds </a:t>
            </a:r>
            <a:r>
              <a:rPr lang="en-IN" b="1" dirty="0"/>
              <a:t>executor memory</a:t>
            </a:r>
            <a:r>
              <a:rPr lang="en-IN" dirty="0"/>
              <a:t>, it spills to disk — slower I/O.</a:t>
            </a:r>
          </a:p>
          <a:p>
            <a:r>
              <a:rPr lang="en-IN" b="1" dirty="0"/>
              <a:t>🛠️ Tips:</a:t>
            </a:r>
          </a:p>
          <a:p>
            <a:r>
              <a:rPr lang="en-IN" dirty="0"/>
              <a:t>Increase memory: </a:t>
            </a:r>
            <a:r>
              <a:rPr lang="en-IN" dirty="0" err="1"/>
              <a:t>spark.executor.memory</a:t>
            </a:r>
            <a:endParaRPr lang="en-IN" dirty="0"/>
          </a:p>
          <a:p>
            <a:r>
              <a:rPr lang="en-IN" dirty="0"/>
              <a:t>Tune partitions: </a:t>
            </a:r>
            <a:r>
              <a:rPr lang="en-IN" dirty="0" err="1"/>
              <a:t>spark.sql.shuffle.partitions</a:t>
            </a:r>
            <a:endParaRPr lang="en-IN" dirty="0"/>
          </a:p>
          <a:p>
            <a:r>
              <a:rPr lang="en-IN" dirty="0"/>
              <a:t>Use </a:t>
            </a:r>
            <a:r>
              <a:rPr lang="en-IN" b="1" dirty="0"/>
              <a:t>Broadcast Join</a:t>
            </a:r>
            <a:r>
              <a:rPr lang="en-IN" dirty="0"/>
              <a:t> for small tables.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235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Broadcast Joins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What It Is:</a:t>
            </a:r>
          </a:p>
          <a:p>
            <a:r>
              <a:rPr lang="en-US" dirty="0"/>
              <a:t>Small </a:t>
            </a:r>
            <a:r>
              <a:rPr lang="en-US" dirty="0" err="1"/>
              <a:t>DataFrame</a:t>
            </a:r>
            <a:r>
              <a:rPr lang="en-US" dirty="0"/>
              <a:t> is sent to </a:t>
            </a:r>
            <a:r>
              <a:rPr lang="en-US" b="1" dirty="0"/>
              <a:t>all executors</a:t>
            </a:r>
            <a:r>
              <a:rPr lang="en-US" dirty="0"/>
              <a:t> to avoid shuffle.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037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Predicate Pushdown &amp; Data Pruning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Definition:</a:t>
            </a:r>
          </a:p>
          <a:p>
            <a:r>
              <a:rPr lang="en-US" dirty="0"/>
              <a:t>Filter conditions pushed to </a:t>
            </a:r>
            <a:r>
              <a:rPr lang="en-US" b="1" dirty="0"/>
              <a:t>data source layer</a:t>
            </a:r>
            <a:r>
              <a:rPr lang="en-US" dirty="0"/>
              <a:t>, reducing I/O.</a:t>
            </a:r>
          </a:p>
          <a:p>
            <a:r>
              <a:rPr lang="en-US" b="1" dirty="0"/>
              <a:t>✅ Works with:</a:t>
            </a:r>
          </a:p>
          <a:p>
            <a:r>
              <a:rPr lang="en-US" dirty="0"/>
              <a:t>Parquet, ORC, Delta</a:t>
            </a:r>
          </a:p>
          <a:p>
            <a:r>
              <a:rPr lang="en-US" b="1" dirty="0"/>
              <a:t>❌ Not with:</a:t>
            </a:r>
          </a:p>
          <a:p>
            <a:r>
              <a:rPr lang="en-US" dirty="0"/>
              <a:t>CSV, UDF-based filters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436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: Common fix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628741"/>
          <a:ext cx="8229600" cy="246888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Issue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Fix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Skewed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Salting, repartition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Shuffle spill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Tune memory, broadcast small joins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Too many small files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Use coalesce, enable autoCompact in Delta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UDF bottleneck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Replace with built-in functions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Predicate not pushed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Avoid UDFs in filters, use Parquet/Delta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96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What Is Structured Streaming?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Streaming is Spark’s </a:t>
            </a:r>
            <a:r>
              <a:rPr lang="en-US" b="1" dirty="0"/>
              <a:t>stream-processing engine</a:t>
            </a:r>
            <a:r>
              <a:rPr lang="en-US" dirty="0"/>
              <a:t> built on top of the </a:t>
            </a:r>
            <a:r>
              <a:rPr lang="en-US" b="1" dirty="0"/>
              <a:t>Spark SQL engine</a:t>
            </a:r>
            <a:r>
              <a:rPr lang="en-US" dirty="0"/>
              <a:t>. It lets you write </a:t>
            </a:r>
            <a:r>
              <a:rPr lang="en-US" b="1" dirty="0"/>
              <a:t>batch-like code</a:t>
            </a:r>
            <a:r>
              <a:rPr lang="en-US" dirty="0"/>
              <a:t> that works with </a:t>
            </a:r>
            <a:r>
              <a:rPr lang="en-US" b="1" dirty="0"/>
              <a:t>real-time data streams</a:t>
            </a:r>
            <a:r>
              <a:rPr lang="en-US" dirty="0"/>
              <a:t>.</a:t>
            </a:r>
          </a:p>
          <a:p>
            <a:r>
              <a:rPr lang="en-US" dirty="0"/>
              <a:t>🔁 Think of it as continuously running a query on incoming data!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522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080101"/>
          <a:ext cx="8229600" cy="356616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Concept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Input Source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Where your data comes from (e.g., Kafka, files, sockets, Event Hub)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Output Sink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Where your results go (e.g., console, files, Delta, memory)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Trigger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How frequently Spark processes the stream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Checkpointing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Saves stream progress (offsets) so it can recover on restart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Watermarking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Handles </a:t>
                      </a:r>
                      <a:r>
                        <a:rPr lang="en-US" b="1" dirty="0"/>
                        <a:t>late data</a:t>
                      </a:r>
                      <a:r>
                        <a:rPr lang="en-US" dirty="0"/>
                        <a:t> with </a:t>
                      </a:r>
                      <a:r>
                        <a:rPr lang="en-US" b="1" dirty="0"/>
                        <a:t>event time windows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044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</a:t>
            </a:r>
            <a:r>
              <a:rPr lang="en-IN" dirty="0" err="1"/>
              <a:t>PySpark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Python API for Apache Spark</a:t>
            </a:r>
          </a:p>
          <a:p>
            <a:r>
              <a:rPr lang="en-IN" dirty="0"/>
              <a:t>Allows Python developers to harness the power of distributed computing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957389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⚙️ </a:t>
            </a:r>
            <a:r>
              <a:rPr lang="en-IN" b="1" dirty="0"/>
              <a:t>Micro-Batch Model (NOT Row-by-Row)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Streaming works in </a:t>
            </a:r>
            <a:r>
              <a:rPr lang="en-US" b="1" dirty="0"/>
              <a:t>micro-batches</a:t>
            </a:r>
            <a:r>
              <a:rPr lang="en-US" dirty="0"/>
              <a:t>:</a:t>
            </a:r>
          </a:p>
          <a:p>
            <a:r>
              <a:rPr lang="en-US" dirty="0"/>
              <a:t>It picks a batch interval (e.g., every 10 sec),</a:t>
            </a:r>
          </a:p>
          <a:p>
            <a:r>
              <a:rPr lang="en-US" dirty="0"/>
              <a:t>Processes all new data since last batch,</a:t>
            </a:r>
          </a:p>
          <a:p>
            <a:r>
              <a:rPr lang="en-US" dirty="0"/>
              <a:t>Updates results and writes to the sink.</a:t>
            </a:r>
          </a:p>
          <a:p>
            <a:r>
              <a:rPr lang="en-US" dirty="0"/>
              <a:t>⚠️ Internally, it uses </a:t>
            </a:r>
            <a:r>
              <a:rPr lang="en-US" b="1" dirty="0"/>
              <a:t>Spark jobs per batch</a:t>
            </a:r>
            <a:r>
              <a:rPr lang="en-US" dirty="0"/>
              <a:t> — not truly row-level streaming.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862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🔁 </a:t>
            </a:r>
            <a:r>
              <a:rPr lang="en-US" b="1" dirty="0"/>
              <a:t>Event Time </a:t>
            </a:r>
            <a:r>
              <a:rPr lang="en-US" b="1" dirty="0" err="1"/>
              <a:t>vs</a:t>
            </a:r>
            <a:r>
              <a:rPr lang="en-US" b="1" dirty="0"/>
              <a:t> Processing Time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3040221"/>
          <a:ext cx="8229600" cy="164592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Meaning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Event Time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When the event actually happened (inside the data)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Processing Time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When Spark receives and processes the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187624" y="5157192"/>
            <a:ext cx="5472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→ Event time + watermarking is important for </a:t>
            </a:r>
            <a:r>
              <a:rPr lang="en-US" b="1" dirty="0"/>
              <a:t>accurate aggregations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828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Parquet File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columnar</a:t>
            </a:r>
            <a:r>
              <a:rPr lang="en-US" dirty="0"/>
              <a:t> storage format optimized for large-scale queries.</a:t>
            </a:r>
          </a:p>
          <a:p>
            <a:r>
              <a:rPr lang="en-US" dirty="0"/>
              <a:t>Efficient for </a:t>
            </a:r>
            <a:r>
              <a:rPr lang="en-US" b="1" dirty="0"/>
              <a:t>read-heavy</a:t>
            </a:r>
            <a:r>
              <a:rPr lang="en-US" dirty="0"/>
              <a:t> workloads — only read required columns.</a:t>
            </a:r>
          </a:p>
          <a:p>
            <a:r>
              <a:rPr lang="en-US" dirty="0"/>
              <a:t>Supports </a:t>
            </a:r>
            <a:r>
              <a:rPr lang="en-US" b="1" dirty="0"/>
              <a:t>predicate pushdown</a:t>
            </a:r>
            <a:r>
              <a:rPr lang="en-US" dirty="0"/>
              <a:t>, </a:t>
            </a:r>
            <a:r>
              <a:rPr lang="en-US" b="1" dirty="0"/>
              <a:t>compression</a:t>
            </a:r>
            <a:r>
              <a:rPr lang="en-US" dirty="0"/>
              <a:t>, and </a:t>
            </a:r>
            <a:r>
              <a:rPr lang="en-US" b="1" dirty="0"/>
              <a:t>schema evolution</a:t>
            </a:r>
            <a:r>
              <a:rPr lang="en-US" dirty="0"/>
              <a:t> (to some extent).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876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Advantages: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Efficient compression</a:t>
            </a:r>
            <a:r>
              <a:rPr lang="en-US" dirty="0"/>
              <a:t>: Similar data in each column → better compression.</a:t>
            </a:r>
          </a:p>
          <a:p>
            <a:r>
              <a:rPr lang="en-US" b="1" dirty="0"/>
              <a:t>Columnar I/O</a:t>
            </a:r>
            <a:r>
              <a:rPr lang="en-US" dirty="0"/>
              <a:t>: Only reads relevant columns.</a:t>
            </a:r>
          </a:p>
          <a:p>
            <a:r>
              <a:rPr lang="en-US" b="1" dirty="0"/>
              <a:t>Predicate Pushdown</a:t>
            </a:r>
            <a:r>
              <a:rPr lang="en-US" dirty="0"/>
              <a:t>: Filters are pushed to file scan stage.</a:t>
            </a:r>
          </a:p>
          <a:p>
            <a:r>
              <a:rPr lang="en-US" dirty="0"/>
              <a:t>Native support by Spark, Hive, Presto, etc.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263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🔸 Delta Lake Format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Delta Lake is built </a:t>
            </a:r>
            <a:r>
              <a:rPr lang="en-US" b="1" dirty="0"/>
              <a:t>on top of Parquet</a:t>
            </a:r>
            <a:r>
              <a:rPr lang="en-US" dirty="0"/>
              <a:t> with added capabilities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IN" b="1" dirty="0"/>
              <a:t>What is Delta?</a:t>
            </a:r>
          </a:p>
          <a:p>
            <a:r>
              <a:rPr lang="en-IN" b="1" dirty="0"/>
              <a:t>Storage layer + transaction log</a:t>
            </a:r>
            <a:r>
              <a:rPr lang="en-IN" dirty="0"/>
              <a:t> that brings ACID transactions to data lakes.</a:t>
            </a:r>
          </a:p>
          <a:p>
            <a:r>
              <a:rPr lang="en-IN" dirty="0"/>
              <a:t>Built on </a:t>
            </a:r>
            <a:r>
              <a:rPr lang="en-IN" b="1" dirty="0"/>
              <a:t>Parquet</a:t>
            </a:r>
            <a:r>
              <a:rPr lang="en-IN" dirty="0"/>
              <a:t>, but with .delta format.</a:t>
            </a:r>
          </a:p>
          <a:p>
            <a:r>
              <a:rPr lang="en-IN" dirty="0"/>
              <a:t>Enables </a:t>
            </a:r>
            <a:r>
              <a:rPr lang="en-IN" b="1" dirty="0"/>
              <a:t>Insert, Update, Merge</a:t>
            </a:r>
            <a:r>
              <a:rPr lang="en-IN" dirty="0"/>
              <a:t>, </a:t>
            </a:r>
            <a:r>
              <a:rPr lang="en-IN" b="1" dirty="0"/>
              <a:t>Schema Evolution</a:t>
            </a:r>
            <a:r>
              <a:rPr lang="en-IN" dirty="0"/>
              <a:t>, </a:t>
            </a:r>
            <a:r>
              <a:rPr lang="en-IN" b="1" dirty="0"/>
              <a:t>Time Travel</a:t>
            </a:r>
            <a:r>
              <a:rPr lang="en-IN" dirty="0"/>
              <a:t>, </a:t>
            </a:r>
            <a:r>
              <a:rPr lang="en-IN" b="1" dirty="0"/>
              <a:t>VACUUM</a:t>
            </a:r>
            <a:r>
              <a:rPr lang="en-IN" dirty="0"/>
              <a:t>, and </a:t>
            </a:r>
            <a:r>
              <a:rPr lang="en-IN" b="1" dirty="0"/>
              <a:t>OPTIMIZE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679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✅ Why Delta Over Parquet: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400141"/>
          <a:ext cx="8229600" cy="292608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Parquet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Delta Lake 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ACID Transactions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Schema Evolution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 (Limited)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Time Travel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MERGE 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Upsert/Delete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Streaming 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Performance Optimizations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✅ + ZORDER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716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586551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UPSERT (MERGE) – Update + Insert</a:t>
            </a:r>
            <a:br>
              <a:rPr lang="en-US" b="1" dirty="0"/>
            </a:br>
            <a:endParaRPr lang="en-US" b="1" dirty="0" smtClean="0"/>
          </a:p>
          <a:p>
            <a:r>
              <a:rPr lang="en-US" dirty="0" smtClean="0"/>
              <a:t>"</a:t>
            </a:r>
            <a:r>
              <a:rPr lang="en-US" dirty="0"/>
              <a:t>If a record exists → Update it. If it doesn't → Insert it</a:t>
            </a:r>
            <a:r>
              <a:rPr lang="en-US" dirty="0" smtClean="0"/>
              <a:t>.“</a:t>
            </a:r>
          </a:p>
          <a:p>
            <a:endParaRPr lang="en-US" dirty="0"/>
          </a:p>
          <a:p>
            <a:r>
              <a:rPr lang="en-IN" dirty="0"/>
              <a:t>Schema </a:t>
            </a:r>
            <a:r>
              <a:rPr lang="en-IN" dirty="0" smtClean="0"/>
              <a:t>Evolution</a:t>
            </a:r>
            <a:r>
              <a:rPr lang="en-US" dirty="0"/>
              <a:t> 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lang="en-US" dirty="0"/>
              <a:t>allows </a:t>
            </a:r>
            <a:r>
              <a:rPr lang="en-US" b="1" dirty="0"/>
              <a:t>new columns to be added</a:t>
            </a:r>
            <a:r>
              <a:rPr lang="en-US" dirty="0"/>
              <a:t> to existing Delta tables </a:t>
            </a:r>
            <a:r>
              <a:rPr lang="en-US" b="1" dirty="0" smtClean="0"/>
              <a:t>automatically</a:t>
            </a:r>
          </a:p>
          <a:p>
            <a:endParaRPr lang="en-US" b="1" dirty="0"/>
          </a:p>
          <a:p>
            <a:r>
              <a:rPr lang="en-US" b="1" dirty="0"/>
              <a:t>Time Travel</a:t>
            </a:r>
          </a:p>
          <a:p>
            <a:r>
              <a:rPr lang="en-US" dirty="0"/>
              <a:t>Delta automatically versions your table using transaction logs. You can </a:t>
            </a:r>
            <a:r>
              <a:rPr lang="en-US" b="1" dirty="0"/>
              <a:t>go back in time</a:t>
            </a:r>
            <a:r>
              <a:rPr lang="en-US" dirty="0"/>
              <a:t> to view or restore older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41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ACID 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Delta uses a transaction log (_</a:t>
            </a:r>
            <a:r>
              <a:rPr lang="en-US" dirty="0" err="1"/>
              <a:t>delta_log</a:t>
            </a:r>
            <a:r>
              <a:rPr lang="en-US" dirty="0"/>
              <a:t>/) to ensure </a:t>
            </a:r>
            <a:r>
              <a:rPr lang="en-US" b="1" dirty="0"/>
              <a:t>atomicity, consistency, isolation, and durability</a:t>
            </a:r>
            <a:r>
              <a:rPr lang="en-US" dirty="0"/>
              <a:t>.</a:t>
            </a:r>
          </a:p>
          <a:p>
            <a:r>
              <a:rPr lang="en-US" dirty="0"/>
              <a:t>Multiple users can </a:t>
            </a:r>
            <a:r>
              <a:rPr lang="en-US" b="1" dirty="0"/>
              <a:t>read/write</a:t>
            </a:r>
            <a:r>
              <a:rPr lang="en-US" dirty="0"/>
              <a:t> safely</a:t>
            </a:r>
          </a:p>
          <a:p>
            <a:r>
              <a:rPr lang="en-US" dirty="0"/>
              <a:t>Prevents partial writes or corrupt states</a:t>
            </a:r>
          </a:p>
          <a:p>
            <a:r>
              <a:rPr lang="en-US" dirty="0"/>
              <a:t>Like a mini-database on a data lake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093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VACUUM – File </a:t>
            </a:r>
            <a:r>
              <a:rPr lang="en-IN" dirty="0" err="1"/>
              <a:t>Cleanup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Deletes </a:t>
            </a:r>
            <a:r>
              <a:rPr lang="en-US" b="1" dirty="0"/>
              <a:t>old, unreferenced Parquet files</a:t>
            </a:r>
            <a:r>
              <a:rPr lang="en-US" dirty="0"/>
              <a:t> after a retention period</a:t>
            </a:r>
            <a:r>
              <a:rPr lang="en-US" dirty="0" smtClean="0"/>
              <a:t>.</a:t>
            </a:r>
          </a:p>
          <a:p>
            <a:r>
              <a:rPr lang="en-US" b="1" dirty="0" err="1"/>
              <a:t>delta_table.vacuum</a:t>
            </a:r>
            <a:r>
              <a:rPr lang="en-US" b="1" dirty="0"/>
              <a:t>(168)  # Clean files older than 168 hours (7 days)</a:t>
            </a:r>
          </a:p>
          <a:p>
            <a:r>
              <a:rPr lang="en-US" dirty="0"/>
              <a:t>Helps free up storage</a:t>
            </a:r>
          </a:p>
          <a:p>
            <a:r>
              <a:rPr lang="en-US" dirty="0"/>
              <a:t>Retains files for time travel unless retention is changed</a:t>
            </a: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928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✅ 6. OPTIMIZE + ZORDER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Improves </a:t>
            </a:r>
            <a:r>
              <a:rPr lang="en-US" b="1" dirty="0"/>
              <a:t>read performance</a:t>
            </a:r>
            <a:r>
              <a:rPr lang="en-US" dirty="0"/>
              <a:t> by compacting small files and organizing data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OPTIMIZE delta.`/path/to/table`</a:t>
            </a:r>
          </a:p>
          <a:p>
            <a:r>
              <a:rPr lang="en-US" dirty="0"/>
              <a:t>ZORDER BY (</a:t>
            </a:r>
            <a:r>
              <a:rPr lang="en-US" dirty="0" err="1"/>
              <a:t>customer_id</a:t>
            </a:r>
            <a:r>
              <a:rPr lang="en-US" dirty="0"/>
              <a:t>)</a:t>
            </a:r>
          </a:p>
          <a:p>
            <a:r>
              <a:rPr lang="en-US" dirty="0"/>
              <a:t>📝 ZORDER = Co-locates data for faster queries (like indexing)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060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Why </a:t>
            </a:r>
            <a:r>
              <a:rPr lang="en-IN" dirty="0" err="1"/>
              <a:t>PySpark</a:t>
            </a:r>
            <a:r>
              <a:rPr lang="en-IN" dirty="0"/>
              <a:t>?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Big </a:t>
            </a:r>
            <a:r>
              <a:rPr lang="en-IN" dirty="0"/>
              <a:t>data processing at scale</a:t>
            </a:r>
          </a:p>
          <a:p>
            <a:r>
              <a:rPr lang="en-IN" dirty="0"/>
              <a:t>Distributed computing with fault tolerance</a:t>
            </a:r>
          </a:p>
          <a:p>
            <a:r>
              <a:rPr lang="en-IN" dirty="0"/>
              <a:t>Integrates with </a:t>
            </a:r>
            <a:r>
              <a:rPr lang="en-IN" dirty="0" err="1"/>
              <a:t>Hadoop</a:t>
            </a:r>
            <a:r>
              <a:rPr lang="en-IN" dirty="0"/>
              <a:t>, Hive, HDFS, Delta Lake, etc.</a:t>
            </a:r>
          </a:p>
          <a:p>
            <a:r>
              <a:rPr lang="en-IN" dirty="0"/>
              <a:t>High-level APIs (</a:t>
            </a:r>
            <a:r>
              <a:rPr lang="en-IN" dirty="0" err="1"/>
              <a:t>DataFrame</a:t>
            </a:r>
            <a:r>
              <a:rPr lang="en-IN" dirty="0"/>
              <a:t>, SQL) + low-level (RDD)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283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Databricks and Azure Databricks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Unified Analytics Platform for Big Data and AI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458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</a:t>
            </a:r>
            <a:r>
              <a:rPr lang="en-IN" dirty="0" err="1" smtClean="0"/>
              <a:t>Databricks</a:t>
            </a:r>
            <a:r>
              <a:rPr lang="en-IN" dirty="0" smtClean="0"/>
              <a:t>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 smtClean="0"/>
              <a:t>Databricks</a:t>
            </a:r>
            <a:r>
              <a:rPr lang="en-US" dirty="0" smtClean="0"/>
              <a:t> is a cloud-based platform for </a:t>
            </a:r>
            <a:r>
              <a:rPr lang="en-US" b="1" dirty="0" smtClean="0"/>
              <a:t>data engineering, data science, and machine learning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Built on </a:t>
            </a:r>
            <a:r>
              <a:rPr lang="en-US" b="1" dirty="0" smtClean="0"/>
              <a:t>Apache Spark</a:t>
            </a:r>
            <a:r>
              <a:rPr lang="en-US" dirty="0" smtClean="0"/>
              <a:t>, it provides:</a:t>
            </a:r>
          </a:p>
          <a:p>
            <a:r>
              <a:rPr lang="en-US" dirty="0" smtClean="0"/>
              <a:t>Unified analytics workspace</a:t>
            </a:r>
          </a:p>
          <a:p>
            <a:r>
              <a:rPr lang="en-US" dirty="0" smtClean="0"/>
              <a:t>Managed infrastructure and compute clusters</a:t>
            </a:r>
          </a:p>
          <a:p>
            <a:r>
              <a:rPr lang="en-US" dirty="0" smtClean="0"/>
              <a:t>Collaborative notebooks</a:t>
            </a:r>
          </a:p>
          <a:p>
            <a:r>
              <a:rPr lang="en-US" dirty="0" smtClean="0"/>
              <a:t>Supports multiple languages: </a:t>
            </a:r>
            <a:r>
              <a:rPr lang="en-US" b="1" dirty="0" smtClean="0"/>
              <a:t>Python, SQL, </a:t>
            </a:r>
            <a:r>
              <a:rPr lang="en-US" b="1" dirty="0" err="1" smtClean="0"/>
              <a:t>Scala</a:t>
            </a:r>
            <a:r>
              <a:rPr lang="en-US" b="1" dirty="0" smtClean="0"/>
              <a:t>, R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333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Azure </a:t>
            </a:r>
            <a:r>
              <a:rPr lang="en-IN" dirty="0" err="1" smtClean="0"/>
              <a:t>Databricks</a:t>
            </a:r>
            <a:r>
              <a:rPr lang="en-IN" dirty="0" smtClean="0"/>
              <a:t>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Azure Databricks</a:t>
            </a:r>
            <a:r>
              <a:rPr lang="en-US" dirty="0"/>
              <a:t> is a unified, cloud-native platform for </a:t>
            </a:r>
            <a:r>
              <a:rPr lang="en-US" b="1" dirty="0"/>
              <a:t>big data engineering</a:t>
            </a:r>
            <a:r>
              <a:rPr lang="en-US" dirty="0"/>
              <a:t>, </a:t>
            </a:r>
            <a:r>
              <a:rPr lang="en-US" b="1" dirty="0"/>
              <a:t>data science</a:t>
            </a:r>
            <a:r>
              <a:rPr lang="en-US" dirty="0"/>
              <a:t>, </a:t>
            </a:r>
            <a:r>
              <a:rPr lang="en-US" b="1" dirty="0"/>
              <a:t>analytics</a:t>
            </a:r>
            <a:r>
              <a:rPr lang="en-US" dirty="0"/>
              <a:t>, and </a:t>
            </a:r>
            <a:r>
              <a:rPr lang="en-US" b="1" dirty="0"/>
              <a:t>AI/ML</a:t>
            </a:r>
            <a:r>
              <a:rPr lang="en-US" dirty="0"/>
              <a:t>.</a:t>
            </a:r>
          </a:p>
          <a:p>
            <a:r>
              <a:rPr lang="en-US" dirty="0"/>
              <a:t>It's a </a:t>
            </a:r>
            <a:r>
              <a:rPr lang="en-US" b="1" dirty="0"/>
              <a:t>first-party Azure service</a:t>
            </a:r>
            <a:r>
              <a:rPr lang="en-US" dirty="0"/>
              <a:t>, co-developed by Microsoft and Databricks, offering:</a:t>
            </a:r>
          </a:p>
          <a:p>
            <a:r>
              <a:rPr lang="en-US" dirty="0"/>
              <a:t>Fully managed </a:t>
            </a:r>
            <a:r>
              <a:rPr lang="en-US" b="1" dirty="0"/>
              <a:t>Apache Spark</a:t>
            </a:r>
            <a:endParaRPr lang="en-US" dirty="0"/>
          </a:p>
          <a:p>
            <a:r>
              <a:rPr lang="en-US" dirty="0"/>
              <a:t>Built-in </a:t>
            </a:r>
            <a:r>
              <a:rPr lang="en-US" b="1" dirty="0"/>
              <a:t>collaborative notebooks</a:t>
            </a:r>
            <a:endParaRPr lang="en-US" dirty="0"/>
          </a:p>
          <a:p>
            <a:r>
              <a:rPr lang="en-US" dirty="0"/>
              <a:t>Powerful </a:t>
            </a:r>
            <a:r>
              <a:rPr lang="en-US" b="1" dirty="0"/>
              <a:t>Delta Lake</a:t>
            </a:r>
            <a:r>
              <a:rPr lang="en-US" dirty="0"/>
              <a:t> support</a:t>
            </a:r>
          </a:p>
          <a:p>
            <a:r>
              <a:rPr lang="en-US" dirty="0"/>
              <a:t>Native integration with Azure services like </a:t>
            </a:r>
            <a:r>
              <a:rPr lang="en-US" b="1" dirty="0"/>
              <a:t>ADLS</a:t>
            </a:r>
            <a:r>
              <a:rPr lang="en-US" dirty="0"/>
              <a:t>, </a:t>
            </a:r>
            <a:r>
              <a:rPr lang="en-US" b="1" dirty="0"/>
              <a:t>ADF</a:t>
            </a:r>
            <a:r>
              <a:rPr lang="en-US" dirty="0"/>
              <a:t>, </a:t>
            </a:r>
            <a:r>
              <a:rPr lang="en-US" b="1" dirty="0"/>
              <a:t>Key Vault</a:t>
            </a:r>
            <a:r>
              <a:rPr lang="en-US" dirty="0"/>
              <a:t>, </a:t>
            </a:r>
            <a:r>
              <a:rPr lang="en-US" b="1" dirty="0"/>
              <a:t>Synapse</a:t>
            </a:r>
            <a:r>
              <a:rPr lang="en-US" dirty="0"/>
              <a:t>, </a:t>
            </a:r>
            <a:r>
              <a:rPr lang="en-US" b="1" dirty="0"/>
              <a:t>Purview</a:t>
            </a:r>
            <a:r>
              <a:rPr lang="en-US" dirty="0"/>
              <a:t>, and more.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459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Core Components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3723748"/>
              </p:ext>
            </p:extLst>
          </p:nvPr>
        </p:nvGraphicFramePr>
        <p:xfrm>
          <a:off x="755576" y="1600199"/>
          <a:ext cx="7560840" cy="4525965"/>
        </p:xfrm>
        <a:graphic>
          <a:graphicData uri="http://schemas.openxmlformats.org/drawingml/2006/table">
            <a:tbl>
              <a:tblPr/>
              <a:tblGrid>
                <a:gridCol w="3780420"/>
                <a:gridCol w="3780420"/>
              </a:tblGrid>
              <a:tr h="270207">
                <a:tc>
                  <a:txBody>
                    <a:bodyPr/>
                    <a:lstStyle/>
                    <a:p>
                      <a:r>
                        <a:rPr lang="en-IN" sz="1300" b="1" dirty="0"/>
                        <a:t>Component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b="1" dirty="0"/>
                        <a:t>Description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 dirty="0"/>
                        <a:t>Workspace</a:t>
                      </a:r>
                      <a:endParaRPr lang="en-IN" sz="1300" dirty="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Collaborative environment with notebooks, dashboards, and libraries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 dirty="0"/>
                        <a:t>Clusters</a:t>
                      </a:r>
                      <a:endParaRPr lang="en-IN" sz="1300" dirty="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Autoscaling Spark clusters that run your jobs, notebooks, and jobs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/>
                        <a:t>Notebooks</a:t>
                      </a:r>
                      <a:endParaRPr lang="en-IN" sz="130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Interactive web-based code editors supporting Python, Scala, SQL, R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 dirty="0"/>
                        <a:t>Jobs</a:t>
                      </a:r>
                      <a:endParaRPr lang="en-IN" sz="1300" dirty="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Scheduled or triggered execution of notebooks or workflows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 dirty="0"/>
                        <a:t>Delta Lake</a:t>
                      </a:r>
                      <a:endParaRPr lang="en-IN" sz="1300" dirty="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Storage layer enabling ACID transactions, schema enforcement, and time travel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/>
                        <a:t>Unity Catalog</a:t>
                      </a:r>
                      <a:endParaRPr lang="en-IN" sz="130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Centralized governance, metadata, and security for data assets across workspaces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/>
                        <a:t>Databricks SQL Warehouses</a:t>
                      </a:r>
                      <a:endParaRPr lang="en-IN" sz="130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Optimized compute for fast SQL queries, powered by the Photon engine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/>
                        <a:t>MLflow</a:t>
                      </a:r>
                      <a:endParaRPr lang="en-IN" sz="130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End-to-end machine learning lifecycle management, integrated with Databricks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72862">
                <a:tc>
                  <a:txBody>
                    <a:bodyPr/>
                    <a:lstStyle/>
                    <a:p>
                      <a:r>
                        <a:rPr lang="en-IN" sz="1300" b="1"/>
                        <a:t>Delta Live Tables</a:t>
                      </a:r>
                      <a:endParaRPr lang="en-IN" sz="1300"/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Declarative ETL pipelines with built-in quality checks and incremental processing</a:t>
                      </a:r>
                    </a:p>
                  </a:txBody>
                  <a:tcPr marL="67552" marR="67552" marT="33776" marB="33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91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 err="1"/>
              <a:t>Databricks</a:t>
            </a:r>
            <a:r>
              <a:rPr lang="en-IN" b="1" dirty="0"/>
              <a:t> Runtime (DBR)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Optimized Spark distribution maintained by </a:t>
            </a:r>
            <a:r>
              <a:rPr lang="en-IN" dirty="0" err="1"/>
              <a:t>Databricks</a:t>
            </a:r>
            <a:r>
              <a:rPr lang="en-IN" dirty="0"/>
              <a:t>.</a:t>
            </a:r>
          </a:p>
          <a:p>
            <a:r>
              <a:rPr lang="en-IN" dirty="0"/>
              <a:t>Includes enhanced libraries for:</a:t>
            </a:r>
          </a:p>
          <a:p>
            <a:r>
              <a:rPr lang="en-IN" dirty="0"/>
              <a:t>SQL analytics (Photon)</a:t>
            </a:r>
          </a:p>
          <a:p>
            <a:r>
              <a:rPr lang="en-IN" dirty="0"/>
              <a:t>Machine learning (</a:t>
            </a:r>
            <a:r>
              <a:rPr lang="en-IN" dirty="0" err="1"/>
              <a:t>MLflow</a:t>
            </a:r>
            <a:r>
              <a:rPr lang="en-IN" dirty="0"/>
              <a:t>, </a:t>
            </a:r>
            <a:r>
              <a:rPr lang="en-IN" dirty="0" err="1"/>
              <a:t>XGBoost</a:t>
            </a:r>
            <a:r>
              <a:rPr lang="en-IN" dirty="0"/>
              <a:t>)</a:t>
            </a:r>
          </a:p>
          <a:p>
            <a:r>
              <a:rPr lang="en-IN" dirty="0"/>
              <a:t>Structured Streaming</a:t>
            </a:r>
          </a:p>
          <a:p>
            <a:r>
              <a:rPr lang="en-IN" dirty="0"/>
              <a:t>Delta Lake enhancements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840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Cluster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Interactive Clusters:</a:t>
            </a:r>
            <a:r>
              <a:rPr lang="en-US" dirty="0"/>
              <a:t> For exploratory data analysis and development.</a:t>
            </a:r>
          </a:p>
          <a:p>
            <a:r>
              <a:rPr lang="en-US" b="1" dirty="0"/>
              <a:t>Job Clusters:</a:t>
            </a:r>
            <a:r>
              <a:rPr lang="en-US" dirty="0"/>
              <a:t> Created and terminated automatically for scheduled jobs.</a:t>
            </a:r>
          </a:p>
          <a:p>
            <a:r>
              <a:rPr lang="en-US" b="1" dirty="0"/>
              <a:t>High Concurrency Clusters:</a:t>
            </a:r>
            <a:r>
              <a:rPr lang="en-US" dirty="0"/>
              <a:t> Shared by multiple users with isolation and resource controls.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377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Storage &amp; File System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DBFS (</a:t>
            </a:r>
            <a:r>
              <a:rPr lang="en-IN" b="1" dirty="0" err="1"/>
              <a:t>Databricks</a:t>
            </a:r>
            <a:r>
              <a:rPr lang="en-IN" b="1" dirty="0"/>
              <a:t> File System):</a:t>
            </a:r>
            <a:r>
              <a:rPr lang="en-IN" dirty="0"/>
              <a:t> Distributed file system abstraction over cloud storage.</a:t>
            </a:r>
          </a:p>
          <a:p>
            <a:r>
              <a:rPr lang="en-IN" dirty="0"/>
              <a:t>Direct integration with </a:t>
            </a:r>
            <a:r>
              <a:rPr lang="en-IN" b="1" dirty="0"/>
              <a:t>Azure Data Lake Storage Gen2 (ADLS Gen2)</a:t>
            </a:r>
            <a:r>
              <a:rPr lang="en-IN" dirty="0"/>
              <a:t> using abfss:// protocol.</a:t>
            </a:r>
          </a:p>
          <a:p>
            <a:r>
              <a:rPr lang="en-IN" dirty="0"/>
              <a:t>Support for mounting external storage accounts securely.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368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Notebooks &amp; Collaboration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multiple languages in one notebook with magic commands (%python, %</a:t>
            </a:r>
            <a:r>
              <a:rPr lang="en-US" dirty="0" err="1"/>
              <a:t>sql</a:t>
            </a:r>
            <a:r>
              <a:rPr lang="en-US" dirty="0"/>
              <a:t>, %</a:t>
            </a:r>
            <a:r>
              <a:rPr lang="en-US" dirty="0" err="1"/>
              <a:t>scala</a:t>
            </a:r>
            <a:r>
              <a:rPr lang="en-US" dirty="0"/>
              <a:t>).</a:t>
            </a:r>
          </a:p>
          <a:p>
            <a:r>
              <a:rPr lang="en-US" dirty="0"/>
              <a:t>Real-time collaboration with commenting, revision history, and version control integration.</a:t>
            </a:r>
          </a:p>
          <a:p>
            <a:r>
              <a:rPr lang="en-US" dirty="0"/>
              <a:t>Integrated visualization tools for charts and dashboards.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765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Jobs and Workflows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complex pipelines with dependencies using task graphs.</a:t>
            </a:r>
          </a:p>
          <a:p>
            <a:r>
              <a:rPr lang="en-US" dirty="0"/>
              <a:t>Schedule jobs using </a:t>
            </a:r>
            <a:r>
              <a:rPr lang="en-US" dirty="0" err="1"/>
              <a:t>cron</a:t>
            </a:r>
            <a:r>
              <a:rPr lang="en-US" dirty="0"/>
              <a:t> syntax or event triggers.</a:t>
            </a:r>
          </a:p>
          <a:p>
            <a:r>
              <a:rPr lang="en-US" dirty="0"/>
              <a:t>Supports alerting and monitoring via Azure Monitor integration.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988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Security &amp;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Integration with Azure Active Directory (AAD) for authentication.</a:t>
            </a:r>
          </a:p>
          <a:p>
            <a:r>
              <a:rPr lang="en-US" dirty="0"/>
              <a:t>Role-based access control (RBAC) for clusters, jobs, and data.</a:t>
            </a:r>
          </a:p>
          <a:p>
            <a:r>
              <a:rPr lang="en-US" dirty="0"/>
              <a:t>Network security with VNET injection and Private Link support.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097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PySpark</a:t>
            </a:r>
            <a:r>
              <a:rPr lang="en-IN" dirty="0"/>
              <a:t> Architecture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/>
              <a:t>Spark Core</a:t>
            </a:r>
            <a:endParaRPr lang="en-IN" dirty="0"/>
          </a:p>
          <a:p>
            <a:r>
              <a:rPr lang="en-IN" dirty="0"/>
              <a:t>Handles job scheduling, task dispatching, memory management, fault recovery</a:t>
            </a:r>
          </a:p>
          <a:p>
            <a:r>
              <a:rPr lang="en-IN" b="1" dirty="0"/>
              <a:t>Spark Components</a:t>
            </a:r>
            <a:endParaRPr lang="en-IN" dirty="0"/>
          </a:p>
          <a:p>
            <a:r>
              <a:rPr lang="en-IN" dirty="0"/>
              <a:t>Spark SQL, Spark Streaming, </a:t>
            </a:r>
            <a:r>
              <a:rPr lang="en-IN" dirty="0" err="1"/>
              <a:t>MLlib</a:t>
            </a:r>
            <a:r>
              <a:rPr lang="en-IN" dirty="0"/>
              <a:t>, </a:t>
            </a:r>
            <a:r>
              <a:rPr lang="en-IN" dirty="0" err="1"/>
              <a:t>GraphX</a:t>
            </a:r>
            <a:endParaRPr lang="en-IN" dirty="0"/>
          </a:p>
          <a:p>
            <a:r>
              <a:rPr lang="en-IN" b="1" dirty="0"/>
              <a:t>Driver Program</a:t>
            </a:r>
            <a:r>
              <a:rPr lang="en-IN" dirty="0"/>
              <a:t> </a:t>
            </a:r>
            <a:r>
              <a:rPr lang="en-IN" dirty="0" err="1"/>
              <a:t>vs</a:t>
            </a:r>
            <a:r>
              <a:rPr lang="en-IN" dirty="0"/>
              <a:t> </a:t>
            </a:r>
            <a:r>
              <a:rPr lang="en-IN" b="1" dirty="0"/>
              <a:t>Executor</a:t>
            </a:r>
            <a:endParaRPr lang="en-IN" dirty="0"/>
          </a:p>
          <a:p>
            <a:r>
              <a:rPr lang="en-IN" dirty="0"/>
              <a:t>Driver: Sends tasks</a:t>
            </a:r>
          </a:p>
          <a:p>
            <a:r>
              <a:rPr lang="en-IN" dirty="0"/>
              <a:t>Executors: Do the actual work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799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Unity </a:t>
            </a:r>
            <a:r>
              <a:rPr lang="en-IN" dirty="0" err="1"/>
              <a:t>Catalog</a:t>
            </a:r>
            <a:r>
              <a:rPr lang="en-IN" dirty="0"/>
              <a:t>: Centralized Governance in </a:t>
            </a:r>
            <a:r>
              <a:rPr lang="en-IN" dirty="0" err="1"/>
              <a:t>Databricks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Unity Catalog</a:t>
            </a:r>
            <a:r>
              <a:rPr lang="en-US" sz="2800" dirty="0"/>
              <a:t> is Databricks’ </a:t>
            </a:r>
            <a:r>
              <a:rPr lang="en-US" sz="2800" b="1" dirty="0"/>
              <a:t>unified governance layer</a:t>
            </a:r>
            <a:r>
              <a:rPr lang="en-US" sz="2800" dirty="0"/>
              <a:t> that provides:</a:t>
            </a:r>
          </a:p>
          <a:p>
            <a:r>
              <a:rPr lang="en-US" sz="2800" b="1" dirty="0"/>
              <a:t>Centralized metadata management</a:t>
            </a:r>
            <a:endParaRPr lang="en-US" sz="2800" dirty="0"/>
          </a:p>
          <a:p>
            <a:r>
              <a:rPr lang="en-US" sz="2800" b="1" dirty="0"/>
              <a:t>Fine-grained access control (RBAC)</a:t>
            </a:r>
            <a:r>
              <a:rPr lang="en-US" sz="2800" dirty="0"/>
              <a:t> down to </a:t>
            </a:r>
            <a:r>
              <a:rPr lang="en-US" sz="2800" b="1" dirty="0"/>
              <a:t>columns, views, and functions</a:t>
            </a:r>
            <a:endParaRPr lang="en-US" sz="2800" dirty="0"/>
          </a:p>
          <a:p>
            <a:r>
              <a:rPr lang="en-US" sz="2800" b="1" dirty="0"/>
              <a:t>Audit logging</a:t>
            </a:r>
            <a:r>
              <a:rPr lang="en-US" sz="2800" dirty="0"/>
              <a:t>, </a:t>
            </a:r>
            <a:r>
              <a:rPr lang="en-US" sz="2800" b="1" dirty="0"/>
              <a:t>lineage tracking</a:t>
            </a:r>
            <a:r>
              <a:rPr lang="en-US" sz="2800" dirty="0"/>
              <a:t>, and </a:t>
            </a:r>
            <a:r>
              <a:rPr lang="en-US" sz="2800" b="1" dirty="0"/>
              <a:t>cross-workspace visibility</a:t>
            </a:r>
            <a:endParaRPr lang="en-US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2741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Use Unity </a:t>
            </a:r>
            <a:r>
              <a:rPr lang="en-IN" dirty="0" err="1"/>
              <a:t>Catalog</a:t>
            </a:r>
            <a:r>
              <a:rPr lang="en-IN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Previously, permissions and metadata were tied to individual </a:t>
            </a:r>
            <a:r>
              <a:rPr lang="en-US" sz="2800" b="1" dirty="0"/>
              <a:t>workspaces</a:t>
            </a:r>
            <a:r>
              <a:rPr lang="en-US" sz="2800" dirty="0"/>
              <a:t> and </a:t>
            </a:r>
            <a:r>
              <a:rPr lang="en-US" sz="2800" b="1" dirty="0"/>
              <a:t>clusters</a:t>
            </a:r>
            <a:r>
              <a:rPr lang="en-US" sz="2800" dirty="0"/>
              <a:t>.</a:t>
            </a:r>
          </a:p>
          <a:p>
            <a:r>
              <a:rPr lang="en-US" sz="2800" dirty="0"/>
              <a:t>With Unity Catalog, governance is </a:t>
            </a:r>
            <a:r>
              <a:rPr lang="en-US" sz="2800" b="1" dirty="0"/>
              <a:t>decoupled from compute</a:t>
            </a:r>
            <a:r>
              <a:rPr lang="en-US" sz="2800" dirty="0"/>
              <a:t>:</a:t>
            </a:r>
          </a:p>
          <a:p>
            <a:r>
              <a:rPr lang="en-US" sz="2800" dirty="0"/>
              <a:t>Create </a:t>
            </a:r>
            <a:r>
              <a:rPr lang="en-US" sz="2800" b="1" dirty="0"/>
              <a:t>one </a:t>
            </a:r>
            <a:r>
              <a:rPr lang="en-US" sz="2800" b="1" dirty="0" err="1"/>
              <a:t>metastore</a:t>
            </a:r>
            <a:r>
              <a:rPr lang="en-US" sz="2800" dirty="0"/>
              <a:t> and manage </a:t>
            </a:r>
            <a:r>
              <a:rPr lang="en-US" sz="2800" b="1" dirty="0"/>
              <a:t>multiple workspaces centrally</a:t>
            </a:r>
            <a:endParaRPr lang="en-US" sz="2800" dirty="0"/>
          </a:p>
          <a:p>
            <a:r>
              <a:rPr lang="en-US" sz="2800" dirty="0"/>
              <a:t>Enforce </a:t>
            </a:r>
            <a:r>
              <a:rPr lang="en-US" sz="2800" b="1" dirty="0"/>
              <a:t>data security and compliance</a:t>
            </a:r>
            <a:r>
              <a:rPr lang="en-US" sz="2800" dirty="0"/>
              <a:t> (GDPR, SOC2, etc.)</a:t>
            </a:r>
          </a:p>
          <a:p>
            <a:r>
              <a:rPr lang="en-US" sz="2800" dirty="0"/>
              <a:t>Track data </a:t>
            </a:r>
            <a:r>
              <a:rPr lang="en-US" sz="2800" b="1" dirty="0"/>
              <a:t>lineage from ingestion to BI or ML</a:t>
            </a:r>
            <a:endParaRPr lang="en-US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5970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Unity </a:t>
            </a:r>
            <a:r>
              <a:rPr lang="en-IN" dirty="0" err="1"/>
              <a:t>Catalog</a:t>
            </a:r>
            <a:r>
              <a:rPr lang="en-IN" dirty="0"/>
              <a:t>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Metastore</a:t>
            </a:r>
            <a:endParaRPr lang="en-IN" dirty="0"/>
          </a:p>
          <a:p>
            <a:r>
              <a:rPr lang="en-IN" dirty="0"/>
              <a:t>  └── </a:t>
            </a:r>
            <a:r>
              <a:rPr lang="en-IN" dirty="0" err="1"/>
              <a:t>Catalog</a:t>
            </a:r>
            <a:r>
              <a:rPr lang="en-IN" dirty="0"/>
              <a:t> (e.g., '</a:t>
            </a:r>
            <a:r>
              <a:rPr lang="en-IN" dirty="0" err="1"/>
              <a:t>main_catalog</a:t>
            </a:r>
            <a:r>
              <a:rPr lang="en-IN" dirty="0"/>
              <a:t>')</a:t>
            </a:r>
          </a:p>
          <a:p>
            <a:r>
              <a:rPr lang="en-IN" dirty="0"/>
              <a:t>        └── Schema (e.g., '</a:t>
            </a:r>
            <a:r>
              <a:rPr lang="en-IN" dirty="0" err="1"/>
              <a:t>sales_schema</a:t>
            </a:r>
            <a:r>
              <a:rPr lang="en-IN" dirty="0"/>
              <a:t>')</a:t>
            </a:r>
          </a:p>
          <a:p>
            <a:r>
              <a:rPr lang="en-IN" dirty="0"/>
              <a:t>              └── Table/View/Function (e.g., 'sales_2024')</a:t>
            </a:r>
          </a:p>
        </p:txBody>
      </p:sp>
    </p:spTree>
    <p:extLst>
      <p:ext uri="{BB962C8B-B14F-4D97-AF65-F5344CB8AC3E}">
        <p14:creationId xmlns:p14="http://schemas.microsoft.com/office/powerpoint/2010/main" val="179624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1315951"/>
              </p:ext>
            </p:extLst>
          </p:nvPr>
        </p:nvGraphicFramePr>
        <p:xfrm>
          <a:off x="457200" y="2628741"/>
          <a:ext cx="8229600" cy="246888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r>
                        <a:rPr lang="en-IN" b="1" dirty="0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Benefit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Column-level access control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Enforce policies at the most granular 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Lineage tracking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Visualize where and how data is used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Centralized RBAC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Consistent access policies across teams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Multi-workspace governance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Manage data across different teams or regions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Audit logs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Track who accessed or modified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5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a </a:t>
            </a:r>
            <a:r>
              <a:rPr lang="en-IN" dirty="0" err="1"/>
              <a:t>Lakehouse</a:t>
            </a:r>
            <a:r>
              <a:rPr lang="en-IN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A </a:t>
            </a:r>
            <a:r>
              <a:rPr lang="en-US" sz="2800" b="1" dirty="0" err="1"/>
              <a:t>Lakehouse</a:t>
            </a:r>
            <a:r>
              <a:rPr lang="en-US" sz="2800" dirty="0"/>
              <a:t> is a </a:t>
            </a:r>
            <a:r>
              <a:rPr lang="en-US" sz="2800" b="1" dirty="0"/>
              <a:t>unified data platform</a:t>
            </a:r>
            <a:r>
              <a:rPr lang="en-US" sz="2800" dirty="0"/>
              <a:t> that merges the </a:t>
            </a:r>
            <a:r>
              <a:rPr lang="en-US" sz="2800" b="1" dirty="0"/>
              <a:t>low-cost, large-scale storage</a:t>
            </a:r>
            <a:r>
              <a:rPr lang="en-US" sz="2800" dirty="0"/>
              <a:t> of a data lake with the </a:t>
            </a:r>
            <a:r>
              <a:rPr lang="en-US" sz="2800" b="1" dirty="0"/>
              <a:t>structured data management and performance</a:t>
            </a:r>
            <a:r>
              <a:rPr lang="en-US" sz="2800" dirty="0"/>
              <a:t> of a data warehouse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r>
              <a:rPr lang="en-US" sz="2800" dirty="0"/>
              <a:t>Enables </a:t>
            </a:r>
            <a:r>
              <a:rPr lang="en-US" sz="2800" b="1" dirty="0"/>
              <a:t>analytics, streaming, BI, and machine learning</a:t>
            </a:r>
            <a:r>
              <a:rPr lang="en-US" sz="2800" dirty="0"/>
              <a:t> — all from a </a:t>
            </a:r>
            <a:r>
              <a:rPr lang="en-US" sz="2800" b="1" dirty="0"/>
              <a:t>single copy of data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r>
              <a:rPr lang="en-US" sz="2800" dirty="0"/>
              <a:t>Core to Databricks — powered by </a:t>
            </a:r>
            <a:r>
              <a:rPr lang="en-US" sz="2800" b="1" dirty="0"/>
              <a:t>Delta Lake</a:t>
            </a:r>
            <a:r>
              <a:rPr lang="en-US" sz="2800" dirty="0"/>
              <a:t> and supports </a:t>
            </a:r>
            <a:r>
              <a:rPr lang="en-US" sz="2800" b="1" dirty="0"/>
              <a:t>open formats</a:t>
            </a:r>
            <a:r>
              <a:rPr lang="en-US" sz="2800" dirty="0"/>
              <a:t> like Parquet.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618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262981"/>
          <a:ext cx="8229600" cy="3200400"/>
        </p:xfrm>
        <a:graphic>
          <a:graphicData uri="http://schemas.openxmlformats.org/drawingml/2006/table">
            <a:tbl>
              <a:tblPr/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Lake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Warehouse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Lakehouse</a:t>
                      </a:r>
                      <a:r>
                        <a:rPr lang="en-IN" dirty="0"/>
                        <a:t> (Databricks)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Schema Enforcement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 (Delta Lake)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Supports ML/Streaming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Difficult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Data Format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Parquet, Avro, JSON, CSV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Proprietary (e.g., SQL Server)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Open (Parquet + Delta log)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Performance Optimization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455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Components That Enable the </a:t>
            </a:r>
            <a:r>
              <a:rPr lang="en-US" dirty="0" err="1"/>
              <a:t>Lakehouse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Delta Lake</a:t>
            </a:r>
            <a:r>
              <a:rPr lang="en-IN" dirty="0"/>
              <a:t>: Core format enabling </a:t>
            </a:r>
            <a:r>
              <a:rPr lang="en-IN" dirty="0" err="1"/>
              <a:t>lakehouse</a:t>
            </a:r>
            <a:r>
              <a:rPr lang="en-IN" dirty="0"/>
              <a:t> capabilities</a:t>
            </a:r>
          </a:p>
          <a:p>
            <a:r>
              <a:rPr lang="en-IN" b="1" dirty="0"/>
              <a:t>Unity </a:t>
            </a:r>
            <a:r>
              <a:rPr lang="en-IN" b="1" dirty="0" err="1"/>
              <a:t>Catalog</a:t>
            </a:r>
            <a:r>
              <a:rPr lang="en-IN" dirty="0"/>
              <a:t>: Governance, access control, and lineage</a:t>
            </a:r>
          </a:p>
          <a:p>
            <a:r>
              <a:rPr lang="en-IN" b="1" dirty="0"/>
              <a:t>SQL Warehouses (Photon)</a:t>
            </a:r>
            <a:r>
              <a:rPr lang="en-IN" dirty="0"/>
              <a:t>: High-speed BI/SQL layer</a:t>
            </a:r>
          </a:p>
          <a:p>
            <a:r>
              <a:rPr lang="en-IN" b="1" dirty="0"/>
              <a:t>Delta Live Tables</a:t>
            </a:r>
            <a:r>
              <a:rPr lang="en-IN" dirty="0"/>
              <a:t>: Declarative ETL pipelines for clean Silver/Gold layers</a:t>
            </a:r>
          </a:p>
          <a:p>
            <a:r>
              <a:rPr lang="en-IN" b="1" dirty="0" err="1"/>
              <a:t>MLflow</a:t>
            </a:r>
            <a:r>
              <a:rPr lang="en-IN" dirty="0"/>
              <a:t>: Model tracking and deployment directly on top of </a:t>
            </a:r>
            <a:r>
              <a:rPr lang="en-IN" dirty="0" err="1"/>
              <a:t>lakehouse</a:t>
            </a:r>
            <a:r>
              <a:rPr lang="en-IN" dirty="0"/>
              <a:t>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274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Where </a:t>
            </a:r>
            <a:r>
              <a:rPr lang="en-US" b="1" dirty="0"/>
              <a:t>is the </a:t>
            </a:r>
            <a:r>
              <a:rPr lang="en-US" b="1" dirty="0" err="1"/>
              <a:t>Lakehouse</a:t>
            </a:r>
            <a:r>
              <a:rPr lang="en-US" b="1" dirty="0"/>
              <a:t> in Databricks?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The </a:t>
            </a:r>
            <a:r>
              <a:rPr lang="en-IN" b="1" dirty="0" err="1"/>
              <a:t>Lakehouse</a:t>
            </a:r>
            <a:r>
              <a:rPr lang="en-IN" b="1" dirty="0"/>
              <a:t> is the core architecture</a:t>
            </a:r>
            <a:r>
              <a:rPr lang="en-IN" dirty="0"/>
              <a:t> of </a:t>
            </a:r>
            <a:r>
              <a:rPr lang="en-IN" dirty="0" err="1"/>
              <a:t>Databricks</a:t>
            </a:r>
            <a:r>
              <a:rPr lang="en-IN" dirty="0"/>
              <a:t>. Here's how:</a:t>
            </a:r>
          </a:p>
          <a:p>
            <a:r>
              <a:rPr lang="en-IN" b="1" dirty="0"/>
              <a:t>Storage Layer</a:t>
            </a:r>
            <a:r>
              <a:rPr lang="en-IN" dirty="0"/>
              <a:t> → Built on </a:t>
            </a:r>
            <a:r>
              <a:rPr lang="en-IN" b="1" dirty="0"/>
              <a:t>cloud object stores</a:t>
            </a:r>
            <a:r>
              <a:rPr lang="en-IN" dirty="0"/>
              <a:t> (e.g., ADLS in Azure)</a:t>
            </a:r>
          </a:p>
          <a:p>
            <a:r>
              <a:rPr lang="en-IN" b="1" dirty="0"/>
              <a:t>Data Format</a:t>
            </a:r>
            <a:r>
              <a:rPr lang="en-IN" dirty="0"/>
              <a:t> → Uses </a:t>
            </a:r>
            <a:r>
              <a:rPr lang="en-IN" b="1" dirty="0"/>
              <a:t>Delta Lake</a:t>
            </a:r>
            <a:r>
              <a:rPr lang="en-IN" dirty="0"/>
              <a:t> (brings ACID, schema evolution, etc.)</a:t>
            </a:r>
          </a:p>
          <a:p>
            <a:r>
              <a:rPr lang="en-IN" b="1" dirty="0"/>
              <a:t>Processing Layer</a:t>
            </a:r>
            <a:r>
              <a:rPr lang="en-IN" dirty="0"/>
              <a:t> → Powered by </a:t>
            </a:r>
            <a:r>
              <a:rPr lang="en-IN" b="1" dirty="0"/>
              <a:t>Apache Spark</a:t>
            </a:r>
            <a:r>
              <a:rPr lang="en-IN" dirty="0"/>
              <a:t>, </a:t>
            </a:r>
            <a:r>
              <a:rPr lang="en-IN" b="1" dirty="0"/>
              <a:t>Photon</a:t>
            </a:r>
            <a:r>
              <a:rPr lang="en-IN" dirty="0"/>
              <a:t>, and </a:t>
            </a:r>
            <a:r>
              <a:rPr lang="en-IN" b="1" dirty="0"/>
              <a:t>DLT</a:t>
            </a:r>
            <a:endParaRPr lang="en-IN" dirty="0"/>
          </a:p>
          <a:p>
            <a:r>
              <a:rPr lang="en-IN" b="1" dirty="0"/>
              <a:t>Governance Layer</a:t>
            </a:r>
            <a:r>
              <a:rPr lang="en-IN" dirty="0"/>
              <a:t> → </a:t>
            </a:r>
            <a:r>
              <a:rPr lang="en-IN" b="1" dirty="0"/>
              <a:t>Unity </a:t>
            </a:r>
            <a:r>
              <a:rPr lang="en-IN" b="1" dirty="0" err="1"/>
              <a:t>Catalog</a:t>
            </a:r>
            <a:r>
              <a:rPr lang="en-IN" dirty="0"/>
              <a:t> for metadata, security, and lineage</a:t>
            </a:r>
          </a:p>
          <a:p>
            <a:r>
              <a:rPr lang="en-IN" b="1" dirty="0"/>
              <a:t>Consumption Layer</a:t>
            </a:r>
            <a:r>
              <a:rPr lang="en-IN" dirty="0"/>
              <a:t> → BI tools (Power BI), ML models, or Dashboards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926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What </a:t>
            </a:r>
            <a:r>
              <a:rPr lang="en-US" b="1" dirty="0"/>
              <a:t>“concurrency” </a:t>
            </a:r>
            <a:r>
              <a:rPr lang="en-US" b="1" dirty="0" smtClean="0"/>
              <a:t>means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Concurrency</a:t>
            </a:r>
            <a:r>
              <a:rPr lang="en-US" dirty="0" smtClean="0"/>
              <a:t> </a:t>
            </a:r>
            <a:r>
              <a:rPr lang="en-US" dirty="0"/>
              <a:t>means:</a:t>
            </a:r>
          </a:p>
          <a:p>
            <a:r>
              <a:rPr lang="en-US" dirty="0"/>
              <a:t>Multiple users, jobs, or processes accessing or modifying the </a:t>
            </a:r>
            <a:r>
              <a:rPr lang="en-US" b="1" dirty="0"/>
              <a:t>same table at the same time</a:t>
            </a:r>
            <a:r>
              <a:rPr lang="en-US" dirty="0"/>
              <a:t>.</a:t>
            </a:r>
          </a:p>
          <a:p>
            <a:r>
              <a:rPr lang="en-US" dirty="0"/>
              <a:t>Examples:</a:t>
            </a:r>
          </a:p>
          <a:p>
            <a:r>
              <a:rPr lang="en-US" dirty="0"/>
              <a:t>Two ETL jobs writing to the same table</a:t>
            </a:r>
          </a:p>
          <a:p>
            <a:r>
              <a:rPr lang="en-US" dirty="0"/>
              <a:t>One job updating data while another job reads it</a:t>
            </a:r>
          </a:p>
          <a:p>
            <a:r>
              <a:rPr lang="en-US" dirty="0"/>
              <a:t>A dashboard query running while ingestion is happening</a:t>
            </a:r>
          </a:p>
          <a:p>
            <a:r>
              <a:rPr lang="en-US" dirty="0"/>
              <a:t>Concurrency is </a:t>
            </a:r>
            <a:r>
              <a:rPr lang="en-US" b="1" dirty="0"/>
              <a:t>normal</a:t>
            </a:r>
            <a:r>
              <a:rPr lang="en-US" dirty="0"/>
              <a:t> in real systems — not an edge case.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815385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concurrency is a problem in data lakes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Traditional data lakes use:</a:t>
            </a:r>
          </a:p>
          <a:p>
            <a:r>
              <a:rPr lang="en-US" dirty="0"/>
              <a:t>Parquet files</a:t>
            </a:r>
          </a:p>
          <a:p>
            <a:r>
              <a:rPr lang="en-US" dirty="0"/>
              <a:t>Object storage (ADLS / S3)</a:t>
            </a:r>
          </a:p>
          <a:p>
            <a:r>
              <a:rPr lang="en-US" dirty="0"/>
              <a:t>No locking</a:t>
            </a:r>
          </a:p>
          <a:p>
            <a:r>
              <a:rPr lang="en-US" dirty="0"/>
              <a:t>No transactions</a:t>
            </a:r>
          </a:p>
          <a:p>
            <a:r>
              <a:rPr lang="en-US" b="1" dirty="0"/>
              <a:t>What goes wrong without concurrency control</a:t>
            </a:r>
          </a:p>
          <a:p>
            <a:r>
              <a:rPr lang="en-US" dirty="0"/>
              <a:t>If two Spark jobs do this at the same time</a:t>
            </a:r>
            <a:r>
              <a:rPr lang="en-US" dirty="0" smtClean="0"/>
              <a:t>:</a:t>
            </a:r>
          </a:p>
          <a:p>
            <a:r>
              <a:rPr lang="en-US" dirty="0"/>
              <a:t>Job A writes part-001.parquet</a:t>
            </a:r>
          </a:p>
          <a:p>
            <a:r>
              <a:rPr lang="en-US" dirty="0"/>
              <a:t>Job B writes part-001.parquet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59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2503</TotalTime>
  <Words>4166</Words>
  <Application>Microsoft Office PowerPoint</Application>
  <PresentationFormat>On-screen Show (4:3)</PresentationFormat>
  <Paragraphs>822</Paragraphs>
  <Slides>121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121</vt:i4>
      </vt:variant>
    </vt:vector>
  </HeadingPairs>
  <TitlesOfParts>
    <vt:vector size="122" baseType="lpstr">
      <vt:lpstr>Office Theme</vt:lpstr>
      <vt:lpstr>PowerPoint Presentation</vt:lpstr>
      <vt:lpstr>PowerPoint Presentation</vt:lpstr>
      <vt:lpstr>PowerPoint Presentation</vt:lpstr>
      <vt:lpstr>Spark</vt:lpstr>
      <vt:lpstr>PowerPoint Presentation</vt:lpstr>
      <vt:lpstr>PowerPoint Presentation</vt:lpstr>
      <vt:lpstr>Introduction to PySpark</vt:lpstr>
      <vt:lpstr>Why PySpark? </vt:lpstr>
      <vt:lpstr>PySpark Architecture Overview</vt:lpstr>
      <vt:lpstr>PowerPoint Presentation</vt:lpstr>
      <vt:lpstr>PowerPoint Presentation</vt:lpstr>
      <vt:lpstr>PowerPoint Presentation</vt:lpstr>
      <vt:lpstr>Lazy evaluation</vt:lpstr>
      <vt:lpstr>Shuffles </vt:lpstr>
      <vt:lpstr>Actions </vt:lpstr>
      <vt:lpstr>Persisting / Caching</vt:lpstr>
      <vt:lpstr>Joins </vt:lpstr>
      <vt:lpstr>Shared Variables</vt:lpstr>
      <vt:lpstr>RDD vs DF VS Dataset(only for Scala &amp; Java)</vt:lpstr>
      <vt:lpstr>DF</vt:lpstr>
      <vt:lpstr>Cluster Manager </vt:lpstr>
      <vt:lpstr>PowerPoint Presentation</vt:lpstr>
      <vt:lpstr>PowerPoint Presentation</vt:lpstr>
      <vt:lpstr>PowerPoint Presentation</vt:lpstr>
      <vt:lpstr>Why Memory Management Matters in Spark</vt:lpstr>
      <vt:lpstr>What is Garbage Collection (GC)?</vt:lpstr>
      <vt:lpstr>How does GC work?</vt:lpstr>
      <vt:lpstr>PySpark Memory Management</vt:lpstr>
      <vt:lpstr>Assume, --executor-memory 16g </vt:lpstr>
      <vt:lpstr>Spark Unified Memory Management (On-Heap)</vt:lpstr>
      <vt:lpstr>If executor memory = 16g:</vt:lpstr>
      <vt:lpstr>PowerPoint Presentation</vt:lpstr>
      <vt:lpstr>Off-Heap Memory in Spark</vt:lpstr>
      <vt:lpstr>PowerPoint Presentation</vt:lpstr>
      <vt:lpstr>Summary – Best Practices</vt:lpstr>
      <vt:lpstr>PowerPoint Presentation</vt:lpstr>
      <vt:lpstr>PowerPoint Presentation</vt:lpstr>
      <vt:lpstr>PowerPoint Presentation</vt:lpstr>
      <vt:lpstr>PowerPoint Presentation</vt:lpstr>
      <vt:lpstr>RDDs – The Foundation of Spark</vt:lpstr>
      <vt:lpstr>PowerPoint Presentation</vt:lpstr>
      <vt:lpstr>PowerPoint Presentation</vt:lpstr>
      <vt:lpstr>PowerPoint Presentation</vt:lpstr>
      <vt:lpstr>PySpark DataFrame API – The Recommended Approach</vt:lpstr>
      <vt:lpstr>PowerPoint Presentation</vt:lpstr>
      <vt:lpstr>Comparison: PySpark DataFrame API vs Pandas API on Spark</vt:lpstr>
      <vt:lpstr>PowerPoint Presentation</vt:lpstr>
      <vt:lpstr>Why Data Engineers Should Prefer DataFrame API</vt:lpstr>
      <vt:lpstr>PowerPoint Presentation</vt:lpstr>
      <vt:lpstr>✅ 1. UDFs (User Defined Functions) </vt:lpstr>
      <vt:lpstr>PowerPoint Presentation</vt:lpstr>
      <vt:lpstr>No Vectorization = Row-by-Row Processing</vt:lpstr>
      <vt:lpstr>pandas_udf: Faster UDF Alternative</vt:lpstr>
      <vt:lpstr>Serialization and UDFs</vt:lpstr>
      <vt:lpstr>PowerPoint Presentation</vt:lpstr>
      <vt:lpstr>Partitions</vt:lpstr>
      <vt:lpstr>Caching vs. Persisting</vt:lpstr>
      <vt:lpstr>PowerPoint Presentation</vt:lpstr>
      <vt:lpstr>PowerPoint Presentation</vt:lpstr>
      <vt:lpstr>Serialization in Spark</vt:lpstr>
      <vt:lpstr>PowerPoint Presentation</vt:lpstr>
      <vt:lpstr>PowerPoint Presentation</vt:lpstr>
      <vt:lpstr>Performance Bottlenecks in Spark Jobs</vt:lpstr>
      <vt:lpstr>✅ 2. Shuffle Spill to Disk </vt:lpstr>
      <vt:lpstr>Broadcast Joins</vt:lpstr>
      <vt:lpstr>Predicate Pushdown &amp; Data Pruning</vt:lpstr>
      <vt:lpstr>Summary : Common fix</vt:lpstr>
      <vt:lpstr>What Is Structured Streaming?</vt:lpstr>
      <vt:lpstr>PowerPoint Presentation</vt:lpstr>
      <vt:lpstr>⚙️ Micro-Batch Model (NOT Row-by-Row)</vt:lpstr>
      <vt:lpstr>🔁 Event Time vs Processing Time</vt:lpstr>
      <vt:lpstr>Parquet File Format</vt:lpstr>
      <vt:lpstr>Key Advantages:</vt:lpstr>
      <vt:lpstr>🔸 Delta Lake Format </vt:lpstr>
      <vt:lpstr>✅ Why Delta Over Parquet:</vt:lpstr>
      <vt:lpstr>PowerPoint Presentation</vt:lpstr>
      <vt:lpstr>ACID Transactions</vt:lpstr>
      <vt:lpstr>VACUUM – File Cleanup</vt:lpstr>
      <vt:lpstr>✅ 6. OPTIMIZE + ZORDER </vt:lpstr>
      <vt:lpstr>Introduction to Databricks and Azure Databricks</vt:lpstr>
      <vt:lpstr>What is Databricks?</vt:lpstr>
      <vt:lpstr>What is Azure Databricks?</vt:lpstr>
      <vt:lpstr>Core Components</vt:lpstr>
      <vt:lpstr>Databricks Runtime (DBR) </vt:lpstr>
      <vt:lpstr>Cluster Types</vt:lpstr>
      <vt:lpstr>Storage &amp; File System Integration</vt:lpstr>
      <vt:lpstr>Notebooks &amp; Collaboration</vt:lpstr>
      <vt:lpstr>Jobs and Workflows</vt:lpstr>
      <vt:lpstr>Security &amp; Governance</vt:lpstr>
      <vt:lpstr>Unity Catalog: Centralized Governance in Databricks</vt:lpstr>
      <vt:lpstr>Why Use Unity Catalog?</vt:lpstr>
      <vt:lpstr>Unity Catalog Hierarchy</vt:lpstr>
      <vt:lpstr>Key features</vt:lpstr>
      <vt:lpstr>What is a Lakehouse?</vt:lpstr>
      <vt:lpstr>PowerPoint Presentation</vt:lpstr>
      <vt:lpstr>Components That Enable the Lakehouse</vt:lpstr>
      <vt:lpstr> Where is the Lakehouse in Databricks? </vt:lpstr>
      <vt:lpstr>What “concurrency” means</vt:lpstr>
      <vt:lpstr>Why concurrency is a problem in data lakes</vt:lpstr>
      <vt:lpstr>PowerPoint Presentation</vt:lpstr>
      <vt:lpstr>Delta Lake’s core idea for concurrency</vt:lpstr>
      <vt:lpstr>Optimistic Concurrency Control (the key term)</vt:lpstr>
      <vt:lpstr>Step-by-step: Two writers at the same time</vt:lpstr>
      <vt:lpstr>PowerPoint Presentation</vt:lpstr>
      <vt:lpstr>PowerPoint Presentation</vt:lpstr>
      <vt:lpstr>Conflict detection (the critical part)</vt:lpstr>
      <vt:lpstr>What readers see during all this</vt:lpstr>
      <vt:lpstr>How this compares to databases</vt:lpstr>
      <vt:lpstr>Delta Live Tables (DLT) – Simplifying ETL in Lakehouse</vt:lpstr>
      <vt:lpstr>Why use DLT?</vt:lpstr>
      <vt:lpstr>How DLT Works</vt:lpstr>
      <vt:lpstr>Key Features</vt:lpstr>
      <vt:lpstr>Data Quality with Expectations</vt:lpstr>
      <vt:lpstr>What is Medallion Architecture?</vt:lpstr>
      <vt:lpstr>Legacy Approach: Mounting with Service Principal</vt:lpstr>
      <vt:lpstr>Limitations</vt:lpstr>
      <vt:lpstr> Modern Approach: Unity Catalog + External Location (No Mount) </vt:lpstr>
      <vt:lpstr>Benefits</vt:lpstr>
      <vt:lpstr>PowerPoint Presentation</vt:lpstr>
      <vt:lpstr>Summary</vt:lpstr>
      <vt:lpstr>Auto Loader in Databricks – Scalable Data Ingestion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Databricks and Azure Databricks</dc:title>
  <dc:creator>admin</dc:creator>
  <cp:lastModifiedBy>admin</cp:lastModifiedBy>
  <cp:revision>55</cp:revision>
  <dcterms:created xsi:type="dcterms:W3CDTF">2025-05-29T04:06:13Z</dcterms:created>
  <dcterms:modified xsi:type="dcterms:W3CDTF">2026-01-19T11:45:12Z</dcterms:modified>
</cp:coreProperties>
</file>

<file path=docProps/thumbnail.jpeg>
</file>